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332" r:id="rId3"/>
    <p:sldId id="333" r:id="rId4"/>
    <p:sldId id="314" r:id="rId5"/>
    <p:sldId id="282" r:id="rId6"/>
    <p:sldId id="326" r:id="rId7"/>
    <p:sldId id="327" r:id="rId8"/>
    <p:sldId id="334" r:id="rId9"/>
    <p:sldId id="335" r:id="rId10"/>
    <p:sldId id="311" r:id="rId11"/>
    <p:sldId id="339" r:id="rId12"/>
    <p:sldId id="337" r:id="rId13"/>
    <p:sldId id="340" r:id="rId14"/>
    <p:sldId id="341" r:id="rId15"/>
    <p:sldId id="342" r:id="rId16"/>
    <p:sldId id="343" r:id="rId17"/>
    <p:sldId id="344" r:id="rId18"/>
    <p:sldId id="345" r:id="rId19"/>
    <p:sldId id="346" r:id="rId20"/>
    <p:sldId id="347" r:id="rId21"/>
    <p:sldId id="348" r:id="rId22"/>
    <p:sldId id="336" r:id="rId2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vezr" initials="c" lastIdx="3" clrIdx="0"/>
  <p:cmAuthor id="1" name="Karen Day" initials="KAD" lastIdx="0" clrIdx="1"/>
  <p:cmAuthor id="2" name="Robert Kehrman" initials="RK" lastIdx="1" clrIdx="2">
    <p:extLst>
      <p:ext uri="{19B8F6BF-5375-455C-9EA6-DF929625EA0E}">
        <p15:presenceInfo xmlns:p15="http://schemas.microsoft.com/office/powerpoint/2012/main" userId="1e3204bceef0d9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3" autoAdjust="0"/>
    <p:restoredTop sz="82282" autoAdjust="0"/>
  </p:normalViewPr>
  <p:slideViewPr>
    <p:cSldViewPr snapToGrid="0">
      <p:cViewPr varScale="1">
        <p:scale>
          <a:sx n="99" d="100"/>
          <a:sy n="99" d="100"/>
        </p:scale>
        <p:origin x="1243"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63CE29A-0BC5-481D-971C-E60C3233E3FF}" type="datetimeFigureOut">
              <a:rPr lang="en-US" smtClean="0"/>
              <a:t>3/21/2024</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90BBEE10-0368-4AF0-B3FA-BD298B3836EA}" type="slidenum">
              <a:rPr lang="en-US" smtClean="0"/>
              <a:t>‹#›</a:t>
            </a:fld>
            <a:endParaRPr lang="en-US"/>
          </a:p>
        </p:txBody>
      </p:sp>
    </p:spTree>
    <p:extLst>
      <p:ext uri="{BB962C8B-B14F-4D97-AF65-F5344CB8AC3E}">
        <p14:creationId xmlns:p14="http://schemas.microsoft.com/office/powerpoint/2010/main" val="420339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3177" tIns="46589" rIns="93177" bIns="46589" rtlCol="0"/>
          <a:lstStyle>
            <a:lvl1pPr algn="r">
              <a:defRPr sz="1200"/>
            </a:lvl1pPr>
          </a:lstStyle>
          <a:p>
            <a:fld id="{B019AA58-05ED-48B4-B1F5-EECF6B642CDB}" type="datetimeFigureOut">
              <a:rPr lang="en-US" smtClean="0"/>
              <a:t>3/21/2024</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3177" tIns="46589" rIns="93177" bIns="46589" rtlCol="0" anchor="b"/>
          <a:lstStyle>
            <a:lvl1pPr algn="r">
              <a:defRPr sz="1200"/>
            </a:lvl1pPr>
          </a:lstStyle>
          <a:p>
            <a:fld id="{C3346B63-C059-4EDF-8E2C-93CDEE3CC350}" type="slidenum">
              <a:rPr lang="en-US" smtClean="0"/>
              <a:t>‹#›</a:t>
            </a:fld>
            <a:endParaRPr lang="en-US" dirty="0"/>
          </a:p>
        </p:txBody>
      </p:sp>
    </p:spTree>
    <p:extLst>
      <p:ext uri="{BB962C8B-B14F-4D97-AF65-F5344CB8AC3E}">
        <p14:creationId xmlns:p14="http://schemas.microsoft.com/office/powerpoint/2010/main" val="2869428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46B63-C059-4EDF-8E2C-93CDEE3CC350}" type="slidenum">
              <a:rPr lang="en-US" smtClean="0"/>
              <a:t>1</a:t>
            </a:fld>
            <a:endParaRPr lang="en-US" dirty="0"/>
          </a:p>
        </p:txBody>
      </p:sp>
    </p:spTree>
    <p:extLst>
      <p:ext uri="{BB962C8B-B14F-4D97-AF65-F5344CB8AC3E}">
        <p14:creationId xmlns:p14="http://schemas.microsoft.com/office/powerpoint/2010/main" val="186459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10</a:t>
            </a:fld>
            <a:endParaRPr lang="en-US" dirty="0"/>
          </a:p>
        </p:txBody>
      </p:sp>
    </p:spTree>
    <p:extLst>
      <p:ext uri="{BB962C8B-B14F-4D97-AF65-F5344CB8AC3E}">
        <p14:creationId xmlns:p14="http://schemas.microsoft.com/office/powerpoint/2010/main" val="3016516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Nuclear Regulatory Commission (NRC). 2022. Certification of Compliance No. 9279 for </a:t>
            </a:r>
            <a:r>
              <a:rPr lang="en-US" sz="1200" kern="1200" dirty="0" err="1">
                <a:solidFill>
                  <a:schemeClr val="tx1"/>
                </a:solidFill>
                <a:effectLst/>
                <a:latin typeface="+mn-lt"/>
                <a:ea typeface="+mn-ea"/>
                <a:cs typeface="+mn-cs"/>
              </a:rPr>
              <a:t>HalfPACT</a:t>
            </a:r>
            <a:r>
              <a:rPr lang="en-US" sz="1200" kern="1200" dirty="0">
                <a:solidFill>
                  <a:schemeClr val="tx1"/>
                </a:solidFill>
                <a:effectLst/>
                <a:latin typeface="+mn-lt"/>
                <a:ea typeface="+mn-ea"/>
                <a:cs typeface="+mn-cs"/>
              </a:rPr>
              <a:t> Shipping Package, Docket No. 71-9279. Revision 10. April 28, 2022. NRC Storage and Transportation Licensing Branch, Division of Fuel Management, Office of Nuclear Material Safety and Safeguards. Washington, D.C</a:t>
            </a:r>
            <a:endParaRPr lang="en-US" dirty="0"/>
          </a:p>
        </p:txBody>
      </p:sp>
      <p:sp>
        <p:nvSpPr>
          <p:cNvPr id="4" name="Slide Number Placeholder 3"/>
          <p:cNvSpPr>
            <a:spLocks noGrp="1"/>
          </p:cNvSpPr>
          <p:nvPr>
            <p:ph type="sldNum" sz="quarter" idx="10"/>
          </p:nvPr>
        </p:nvSpPr>
        <p:spPr/>
        <p:txBody>
          <a:bodyPr/>
          <a:lstStyle/>
          <a:p>
            <a:fld id="{C3346B63-C059-4EDF-8E2C-93CDEE3CC350}" type="slidenum">
              <a:rPr lang="en-US" smtClean="0"/>
              <a:t>11</a:t>
            </a:fld>
            <a:endParaRPr lang="en-US" dirty="0"/>
          </a:p>
        </p:txBody>
      </p:sp>
    </p:spTree>
    <p:extLst>
      <p:ext uri="{BB962C8B-B14F-4D97-AF65-F5344CB8AC3E}">
        <p14:creationId xmlns:p14="http://schemas.microsoft.com/office/powerpoint/2010/main" val="2288204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12</a:t>
            </a:fld>
            <a:endParaRPr lang="en-US" dirty="0"/>
          </a:p>
        </p:txBody>
      </p:sp>
    </p:spTree>
    <p:extLst>
      <p:ext uri="{BB962C8B-B14F-4D97-AF65-F5344CB8AC3E}">
        <p14:creationId xmlns:p14="http://schemas.microsoft.com/office/powerpoint/2010/main" val="124371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13</a:t>
            </a:fld>
            <a:endParaRPr lang="en-US" dirty="0"/>
          </a:p>
        </p:txBody>
      </p:sp>
    </p:spTree>
    <p:extLst>
      <p:ext uri="{BB962C8B-B14F-4D97-AF65-F5344CB8AC3E}">
        <p14:creationId xmlns:p14="http://schemas.microsoft.com/office/powerpoint/2010/main" val="418691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46B63-C059-4EDF-8E2C-93CDEE3CC350}" type="slidenum">
              <a:rPr lang="en-US" smtClean="0"/>
              <a:t>14</a:t>
            </a:fld>
            <a:endParaRPr lang="en-US" dirty="0"/>
          </a:p>
        </p:txBody>
      </p:sp>
    </p:spTree>
    <p:extLst>
      <p:ext uri="{BB962C8B-B14F-4D97-AF65-F5344CB8AC3E}">
        <p14:creationId xmlns:p14="http://schemas.microsoft.com/office/powerpoint/2010/main" val="319428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15</a:t>
            </a:fld>
            <a:endParaRPr lang="en-US" dirty="0"/>
          </a:p>
        </p:txBody>
      </p:sp>
    </p:spTree>
    <p:extLst>
      <p:ext uri="{BB962C8B-B14F-4D97-AF65-F5344CB8AC3E}">
        <p14:creationId xmlns:p14="http://schemas.microsoft.com/office/powerpoint/2010/main" val="2011217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16</a:t>
            </a:fld>
            <a:endParaRPr lang="en-US" dirty="0"/>
          </a:p>
        </p:txBody>
      </p:sp>
    </p:spTree>
    <p:extLst>
      <p:ext uri="{BB962C8B-B14F-4D97-AF65-F5344CB8AC3E}">
        <p14:creationId xmlns:p14="http://schemas.microsoft.com/office/powerpoint/2010/main" val="141741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17</a:t>
            </a:fld>
            <a:endParaRPr lang="en-US" dirty="0"/>
          </a:p>
        </p:txBody>
      </p:sp>
    </p:spTree>
    <p:extLst>
      <p:ext uri="{BB962C8B-B14F-4D97-AF65-F5344CB8AC3E}">
        <p14:creationId xmlns:p14="http://schemas.microsoft.com/office/powerpoint/2010/main" val="608894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18</a:t>
            </a:fld>
            <a:endParaRPr lang="en-US" dirty="0"/>
          </a:p>
        </p:txBody>
      </p:sp>
    </p:spTree>
    <p:extLst>
      <p:ext uri="{BB962C8B-B14F-4D97-AF65-F5344CB8AC3E}">
        <p14:creationId xmlns:p14="http://schemas.microsoft.com/office/powerpoint/2010/main" val="3138992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19</a:t>
            </a:fld>
            <a:endParaRPr lang="en-US" dirty="0"/>
          </a:p>
        </p:txBody>
      </p:sp>
    </p:spTree>
    <p:extLst>
      <p:ext uri="{BB962C8B-B14F-4D97-AF65-F5344CB8AC3E}">
        <p14:creationId xmlns:p14="http://schemas.microsoft.com/office/powerpoint/2010/main" val="430214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u="sng" kern="1200" dirty="0">
                <a:solidFill>
                  <a:schemeClr val="tx1"/>
                </a:solidFill>
                <a:effectLst/>
                <a:latin typeface="+mn-lt"/>
                <a:ea typeface="+mn-ea"/>
                <a:cs typeface="+mn-cs"/>
              </a:rPr>
              <a:t>• replacement of the contracting organization performing the TRU waste management,</a:t>
            </a:r>
          </a:p>
          <a:p>
            <a:pPr lvl="0"/>
            <a:r>
              <a:rPr lang="en-US" sz="1100" kern="1200" dirty="0">
                <a:solidFill>
                  <a:schemeClr val="tx1"/>
                </a:solidFill>
                <a:effectLst/>
                <a:latin typeface="+mn-lt"/>
                <a:ea typeface="+mn-ea"/>
                <a:cs typeface="+mn-cs"/>
              </a:rPr>
              <a:t>Audits may be required to assess the performance of new contracting organizations. This will depend on the level of change. For example, changes to a management and</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operating contractor may have no impact on waste characterization activities; however, changes to subcontractors performing Permit-required waste characterization testing</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activities may require evaluation. The DOE will consider these changes in scheduling audits.  </a:t>
            </a:r>
          </a:p>
          <a:p>
            <a:pPr lvl="1"/>
            <a:endParaRPr lang="en-US" sz="1100" kern="1200" dirty="0">
              <a:solidFill>
                <a:schemeClr val="tx1"/>
              </a:solidFill>
              <a:effectLst/>
              <a:latin typeface="+mn-lt"/>
              <a:ea typeface="+mn-ea"/>
              <a:cs typeface="+mn-cs"/>
            </a:endParaRPr>
          </a:p>
          <a:p>
            <a:pPr lvl="0"/>
            <a:r>
              <a:rPr lang="en-US" sz="1100" b="1" u="sng" kern="1200" dirty="0">
                <a:solidFill>
                  <a:schemeClr val="tx1"/>
                </a:solidFill>
                <a:effectLst/>
                <a:latin typeface="+mn-lt"/>
                <a:ea typeface="+mn-ea"/>
                <a:cs typeface="+mn-cs"/>
              </a:rPr>
              <a:t>• new Permit-related waste characterization activities (e.g., new RTR or VE processes),</a:t>
            </a:r>
          </a:p>
          <a:p>
            <a:pPr lvl="0"/>
            <a:r>
              <a:rPr lang="en-US" sz="1100" kern="1200" dirty="0">
                <a:solidFill>
                  <a:schemeClr val="tx1"/>
                </a:solidFill>
                <a:effectLst/>
                <a:latin typeface="+mn-lt"/>
                <a:ea typeface="+mn-ea"/>
                <a:cs typeface="+mn-cs"/>
              </a:rPr>
              <a:t>Sometimes new equipment or new waste characterization test methods are deployed at sites. This may require audit or surveillance, depending on the significance of the change. The DOE will consider these changes in scheduling audits.   </a:t>
            </a:r>
          </a:p>
          <a:p>
            <a:pPr lvl="1"/>
            <a:endParaRPr lang="en-US" sz="1100" kern="1200" dirty="0">
              <a:solidFill>
                <a:schemeClr val="tx1"/>
              </a:solidFill>
              <a:effectLst/>
              <a:latin typeface="+mn-lt"/>
              <a:ea typeface="+mn-ea"/>
              <a:cs typeface="+mn-cs"/>
            </a:endParaRPr>
          </a:p>
          <a:p>
            <a:pPr lvl="0"/>
            <a:r>
              <a:rPr lang="en-US" sz="1100" b="1" u="sng" kern="1200" dirty="0">
                <a:solidFill>
                  <a:schemeClr val="tx1"/>
                </a:solidFill>
                <a:effectLst/>
                <a:latin typeface="+mn-lt"/>
                <a:ea typeface="+mn-ea"/>
                <a:cs typeface="+mn-cs"/>
              </a:rPr>
              <a:t>•</a:t>
            </a:r>
            <a:r>
              <a:rPr lang="en-US" sz="1100" b="1" u="sng" kern="1200" baseline="0" dirty="0">
                <a:solidFill>
                  <a:schemeClr val="tx1"/>
                </a:solidFill>
                <a:effectLst/>
                <a:latin typeface="+mn-lt"/>
                <a:ea typeface="+mn-ea"/>
                <a:cs typeface="+mn-cs"/>
              </a:rPr>
              <a:t> </a:t>
            </a:r>
            <a:r>
              <a:rPr lang="en-US" sz="1100" b="1" u="sng" kern="1200" dirty="0">
                <a:solidFill>
                  <a:schemeClr val="tx1"/>
                </a:solidFill>
                <a:effectLst/>
                <a:latin typeface="+mn-lt"/>
                <a:ea typeface="+mn-ea"/>
                <a:cs typeface="+mn-cs"/>
              </a:rPr>
              <a:t>changes in waste types or forms (e.g., additional Summary Category Groups not previously approved by the NMED),</a:t>
            </a:r>
          </a:p>
          <a:p>
            <a:pPr lvl="0"/>
            <a:r>
              <a:rPr lang="en-US" sz="1100" kern="1200" dirty="0">
                <a:solidFill>
                  <a:schemeClr val="tx1"/>
                </a:solidFill>
                <a:effectLst/>
                <a:latin typeface="+mn-lt"/>
                <a:ea typeface="+mn-ea"/>
                <a:cs typeface="+mn-cs"/>
              </a:rPr>
              <a:t>Characterization of waste per each Summary Category Group (Homogeneous Solids [Summary Category S3000], Soil/Gravel [Summary Category S4000], and Debris Waste [Summary Category S5000]) is evaluated in audits. For example, the initial audit may have only included one Summary Category Group, and another is added later. The DOE will consider changes In Summary Category Groups in developing the annual audit schedule.    </a:t>
            </a:r>
          </a:p>
          <a:p>
            <a:pPr lvl="0"/>
            <a:endParaRPr lang="en-US" sz="1100" kern="1200" dirty="0">
              <a:solidFill>
                <a:schemeClr val="tx1"/>
              </a:solidFill>
              <a:effectLst/>
              <a:latin typeface="+mn-lt"/>
              <a:ea typeface="+mn-ea"/>
              <a:cs typeface="+mn-cs"/>
            </a:endParaRPr>
          </a:p>
          <a:p>
            <a:pPr lvl="0"/>
            <a:r>
              <a:rPr lang="en-US" sz="1100" b="1" u="sng" kern="1200" dirty="0">
                <a:solidFill>
                  <a:schemeClr val="tx1"/>
                </a:solidFill>
                <a:effectLst/>
                <a:latin typeface="+mn-lt"/>
                <a:ea typeface="+mn-ea"/>
                <a:cs typeface="+mn-cs"/>
              </a:rPr>
              <a:t>•</a:t>
            </a:r>
            <a:r>
              <a:rPr lang="en-US" sz="1100" b="1" u="sng" kern="1200" baseline="0" dirty="0">
                <a:solidFill>
                  <a:schemeClr val="tx1"/>
                </a:solidFill>
                <a:effectLst/>
                <a:latin typeface="+mn-lt"/>
                <a:ea typeface="+mn-ea"/>
                <a:cs typeface="+mn-cs"/>
              </a:rPr>
              <a:t> </a:t>
            </a:r>
            <a:r>
              <a:rPr lang="en-US" sz="1100" b="1" u="sng" kern="1200" dirty="0">
                <a:solidFill>
                  <a:schemeClr val="tx1"/>
                </a:solidFill>
                <a:effectLst/>
                <a:latin typeface="+mn-lt"/>
                <a:ea typeface="+mn-ea"/>
                <a:cs typeface="+mn-cs"/>
              </a:rPr>
              <a:t>quantity of waste being characterized,</a:t>
            </a:r>
          </a:p>
          <a:p>
            <a:pPr lvl="0"/>
            <a:r>
              <a:rPr lang="en-US" sz="1100" kern="1200" dirty="0">
                <a:solidFill>
                  <a:schemeClr val="tx1"/>
                </a:solidFill>
                <a:effectLst/>
                <a:latin typeface="+mn-lt"/>
                <a:ea typeface="+mn-ea"/>
                <a:cs typeface="+mn-cs"/>
              </a:rPr>
              <a:t>Some generator/storage sites (e.g., small quantity sites) may be characterizing and shipping only small volumes of waste (i.e., few containers). The CCP is certified at these sites and is characterizing waste on an as-needed basis. The DOE will consider the quantity of waste being characterized and the shipping rates at generator/storage sites in developing the annual audit schedule.      </a:t>
            </a:r>
          </a:p>
          <a:p>
            <a:pPr lvl="1"/>
            <a:endParaRPr lang="en-US" sz="1100" kern="1200" dirty="0">
              <a:solidFill>
                <a:schemeClr val="tx1"/>
              </a:solidFill>
              <a:effectLst/>
              <a:latin typeface="+mn-lt"/>
              <a:ea typeface="+mn-ea"/>
              <a:cs typeface="+mn-cs"/>
            </a:endParaRPr>
          </a:p>
          <a:p>
            <a:pPr lvl="0"/>
            <a:r>
              <a:rPr lang="en-US" sz="1100" b="1" u="sng" kern="1200" dirty="0">
                <a:solidFill>
                  <a:schemeClr val="tx1"/>
                </a:solidFill>
                <a:effectLst/>
                <a:latin typeface="+mn-lt"/>
                <a:ea typeface="+mn-ea"/>
                <a:cs typeface="+mn-cs"/>
              </a:rPr>
              <a:t>•</a:t>
            </a:r>
            <a:r>
              <a:rPr lang="en-US" sz="1100" b="1" u="sng" kern="1200" baseline="0" dirty="0">
                <a:solidFill>
                  <a:schemeClr val="tx1"/>
                </a:solidFill>
                <a:effectLst/>
                <a:latin typeface="+mn-lt"/>
                <a:ea typeface="+mn-ea"/>
                <a:cs typeface="+mn-cs"/>
              </a:rPr>
              <a:t> </a:t>
            </a:r>
            <a:r>
              <a:rPr lang="en-US" sz="1100" b="1" u="sng" kern="1200" dirty="0">
                <a:solidFill>
                  <a:schemeClr val="tx1"/>
                </a:solidFill>
                <a:effectLst/>
                <a:latin typeface="+mn-lt"/>
                <a:ea typeface="+mn-ea"/>
                <a:cs typeface="+mn-cs"/>
              </a:rPr>
              <a:t>unexpected issues and events, </a:t>
            </a:r>
          </a:p>
          <a:p>
            <a:pPr lvl="0"/>
            <a:r>
              <a:rPr lang="en-US" sz="1100" kern="1200" dirty="0">
                <a:solidFill>
                  <a:schemeClr val="tx1"/>
                </a:solidFill>
                <a:effectLst/>
                <a:latin typeface="+mn-lt"/>
                <a:ea typeface="+mn-ea"/>
                <a:cs typeface="+mn-cs"/>
              </a:rPr>
              <a:t>The DOE will consider reportable occurrences in developing the audit schedule. </a:t>
            </a:r>
          </a:p>
          <a:p>
            <a:pPr lvl="0"/>
            <a:endParaRPr lang="en-US" sz="1100" kern="1200" dirty="0">
              <a:solidFill>
                <a:schemeClr val="tx1"/>
              </a:solidFill>
              <a:effectLst/>
              <a:latin typeface="+mn-lt"/>
              <a:ea typeface="+mn-ea"/>
              <a:cs typeface="+mn-cs"/>
            </a:endParaRPr>
          </a:p>
          <a:p>
            <a:pPr lvl="0"/>
            <a:r>
              <a:rPr lang="en-US" sz="1100" b="1" u="sng" kern="1200" dirty="0">
                <a:solidFill>
                  <a:schemeClr val="tx1"/>
                </a:solidFill>
                <a:effectLst/>
                <a:latin typeface="+mn-lt"/>
                <a:ea typeface="+mn-ea"/>
                <a:cs typeface="+mn-cs"/>
              </a:rPr>
              <a:t>•</a:t>
            </a:r>
            <a:r>
              <a:rPr lang="en-US" sz="1100" b="1" u="sng" kern="1200" baseline="0" dirty="0">
                <a:solidFill>
                  <a:schemeClr val="tx1"/>
                </a:solidFill>
                <a:effectLst/>
                <a:latin typeface="+mn-lt"/>
                <a:ea typeface="+mn-ea"/>
                <a:cs typeface="+mn-cs"/>
              </a:rPr>
              <a:t> </a:t>
            </a:r>
            <a:r>
              <a:rPr lang="en-US" sz="1100" b="1" u="sng" kern="1200" dirty="0">
                <a:solidFill>
                  <a:schemeClr val="tx1"/>
                </a:solidFill>
                <a:effectLst/>
                <a:latin typeface="+mn-lt"/>
                <a:ea typeface="+mn-ea"/>
                <a:cs typeface="+mn-cs"/>
              </a:rPr>
              <a:t>results of previous audits, and</a:t>
            </a:r>
          </a:p>
          <a:p>
            <a:pPr lvl="0"/>
            <a:r>
              <a:rPr lang="en-US" sz="1100" kern="1200" dirty="0">
                <a:solidFill>
                  <a:schemeClr val="tx1"/>
                </a:solidFill>
                <a:effectLst/>
                <a:latin typeface="+mn-lt"/>
                <a:ea typeface="+mn-ea"/>
                <a:cs typeface="+mn-cs"/>
              </a:rPr>
              <a:t>The DOE will consider the results of previous audits and surveillances in developing the annual schedule. Generator/storage sites with good performance may only be required to be audited once within a 3-year period, while those with poor performance (e.g., many conditions adverse to quality previously identified) or complex compliance history may have to be audited annually. Because audits significantly impact resources at generator/storage sites, this criterion will serve as an incentive for maintaining good performance.</a:t>
            </a:r>
          </a:p>
          <a:p>
            <a:pPr lvl="1"/>
            <a:endParaRPr lang="en-US" sz="1100" kern="1200" dirty="0">
              <a:solidFill>
                <a:schemeClr val="tx1"/>
              </a:solidFill>
              <a:effectLst/>
              <a:latin typeface="+mn-lt"/>
              <a:ea typeface="+mn-ea"/>
              <a:cs typeface="+mn-cs"/>
            </a:endParaRPr>
          </a:p>
          <a:p>
            <a:pPr lvl="0"/>
            <a:r>
              <a:rPr lang="en-US" sz="1100" b="1" u="sng" kern="1200" dirty="0">
                <a:solidFill>
                  <a:schemeClr val="tx1"/>
                </a:solidFill>
                <a:effectLst/>
                <a:latin typeface="+mn-lt"/>
                <a:ea typeface="+mn-ea"/>
                <a:cs typeface="+mn-cs"/>
              </a:rPr>
              <a:t>•</a:t>
            </a:r>
            <a:r>
              <a:rPr lang="en-US" sz="1100" b="1" u="sng" kern="1200" baseline="0" dirty="0">
                <a:solidFill>
                  <a:schemeClr val="tx1"/>
                </a:solidFill>
                <a:effectLst/>
                <a:latin typeface="+mn-lt"/>
                <a:ea typeface="+mn-ea"/>
                <a:cs typeface="+mn-cs"/>
              </a:rPr>
              <a:t> </a:t>
            </a:r>
            <a:r>
              <a:rPr lang="en-US" sz="1100" b="1" u="sng" kern="1200" dirty="0">
                <a:solidFill>
                  <a:schemeClr val="tx1"/>
                </a:solidFill>
                <a:effectLst/>
                <a:latin typeface="+mn-lt"/>
                <a:ea typeface="+mn-ea"/>
                <a:cs typeface="+mn-cs"/>
              </a:rPr>
              <a:t>input received from the NMED.</a:t>
            </a:r>
          </a:p>
          <a:p>
            <a:pPr lvl="0"/>
            <a:r>
              <a:rPr lang="en-US" sz="1100" kern="1200" dirty="0">
                <a:solidFill>
                  <a:schemeClr val="tx1"/>
                </a:solidFill>
                <a:effectLst/>
                <a:latin typeface="+mn-lt"/>
                <a:ea typeface="+mn-ea"/>
                <a:cs typeface="+mn-cs"/>
              </a:rPr>
              <a:t>The NMED observes generator/storage site audits and is very familiar with their waste characterization programs. The DOE will consider input from the NMED in developing the annual audit schedule.</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346B63-C059-4EDF-8E2C-93CDEE3CC350}" type="slidenum">
              <a:rPr lang="en-US" smtClean="0"/>
              <a:t>2</a:t>
            </a:fld>
            <a:endParaRPr lang="en-US" dirty="0"/>
          </a:p>
        </p:txBody>
      </p:sp>
    </p:spTree>
    <p:extLst>
      <p:ext uri="{BB962C8B-B14F-4D97-AF65-F5344CB8AC3E}">
        <p14:creationId xmlns:p14="http://schemas.microsoft.com/office/powerpoint/2010/main" val="2007752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20</a:t>
            </a:fld>
            <a:endParaRPr lang="en-US" dirty="0"/>
          </a:p>
        </p:txBody>
      </p:sp>
    </p:spTree>
    <p:extLst>
      <p:ext uri="{BB962C8B-B14F-4D97-AF65-F5344CB8AC3E}">
        <p14:creationId xmlns:p14="http://schemas.microsoft.com/office/powerpoint/2010/main" val="2709834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21</a:t>
            </a:fld>
            <a:endParaRPr lang="en-US" dirty="0"/>
          </a:p>
        </p:txBody>
      </p:sp>
    </p:spTree>
    <p:extLst>
      <p:ext uri="{BB962C8B-B14F-4D97-AF65-F5344CB8AC3E}">
        <p14:creationId xmlns:p14="http://schemas.microsoft.com/office/powerpoint/2010/main" val="4098974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346B63-C059-4EDF-8E2C-93CDEE3CC350}" type="slidenum">
              <a:rPr lang="en-US" smtClean="0"/>
              <a:t>22</a:t>
            </a:fld>
            <a:endParaRPr lang="en-US" dirty="0"/>
          </a:p>
        </p:txBody>
      </p:sp>
    </p:spTree>
    <p:extLst>
      <p:ext uri="{BB962C8B-B14F-4D97-AF65-F5344CB8AC3E}">
        <p14:creationId xmlns:p14="http://schemas.microsoft.com/office/powerpoint/2010/main" val="8759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46B63-C059-4EDF-8E2C-93CDEE3CC350}" type="slidenum">
              <a:rPr lang="en-US" smtClean="0"/>
              <a:t>3</a:t>
            </a:fld>
            <a:endParaRPr lang="en-US" dirty="0"/>
          </a:p>
        </p:txBody>
      </p:sp>
    </p:spTree>
    <p:extLst>
      <p:ext uri="{BB962C8B-B14F-4D97-AF65-F5344CB8AC3E}">
        <p14:creationId xmlns:p14="http://schemas.microsoft.com/office/powerpoint/2010/main" val="167075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46B63-C059-4EDF-8E2C-93CDEE3CC350}" type="slidenum">
              <a:rPr lang="en-US" smtClean="0"/>
              <a:t>4</a:t>
            </a:fld>
            <a:endParaRPr lang="en-US" dirty="0"/>
          </a:p>
        </p:txBody>
      </p:sp>
    </p:spTree>
    <p:extLst>
      <p:ext uri="{BB962C8B-B14F-4D97-AF65-F5344CB8AC3E}">
        <p14:creationId xmlns:p14="http://schemas.microsoft.com/office/powerpoint/2010/main" val="345686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46B63-C059-4EDF-8E2C-93CDEE3CC350}" type="slidenum">
              <a:rPr lang="en-US" smtClean="0"/>
              <a:t>5</a:t>
            </a:fld>
            <a:endParaRPr lang="en-US" dirty="0"/>
          </a:p>
        </p:txBody>
      </p:sp>
    </p:spTree>
    <p:extLst>
      <p:ext uri="{BB962C8B-B14F-4D97-AF65-F5344CB8AC3E}">
        <p14:creationId xmlns:p14="http://schemas.microsoft.com/office/powerpoint/2010/main" val="319428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346B63-C059-4EDF-8E2C-93CDEE3CC350}" type="slidenum">
              <a:rPr lang="en-US" smtClean="0"/>
              <a:t>6</a:t>
            </a:fld>
            <a:endParaRPr lang="en-US" dirty="0"/>
          </a:p>
        </p:txBody>
      </p:sp>
    </p:spTree>
    <p:extLst>
      <p:ext uri="{BB962C8B-B14F-4D97-AF65-F5344CB8AC3E}">
        <p14:creationId xmlns:p14="http://schemas.microsoft.com/office/powerpoint/2010/main" val="5619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46B63-C059-4EDF-8E2C-93CDEE3CC350}" type="slidenum">
              <a:rPr lang="en-US" smtClean="0"/>
              <a:t>7</a:t>
            </a:fld>
            <a:endParaRPr lang="en-US" dirty="0"/>
          </a:p>
        </p:txBody>
      </p:sp>
    </p:spTree>
    <p:extLst>
      <p:ext uri="{BB962C8B-B14F-4D97-AF65-F5344CB8AC3E}">
        <p14:creationId xmlns:p14="http://schemas.microsoft.com/office/powerpoint/2010/main" val="232986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46B63-C059-4EDF-8E2C-93CDEE3CC350}" type="slidenum">
              <a:rPr lang="en-US" smtClean="0"/>
              <a:t>8</a:t>
            </a:fld>
            <a:endParaRPr lang="en-US" dirty="0"/>
          </a:p>
        </p:txBody>
      </p:sp>
    </p:spTree>
    <p:extLst>
      <p:ext uri="{BB962C8B-B14F-4D97-AF65-F5344CB8AC3E}">
        <p14:creationId xmlns:p14="http://schemas.microsoft.com/office/powerpoint/2010/main" val="186459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Revised Permit Part 3, Section 3.3.1.8., </a:t>
            </a:r>
            <a:r>
              <a:rPr lang="en-US" sz="1200" i="1" kern="1200" dirty="0">
                <a:solidFill>
                  <a:schemeClr val="tx1"/>
                </a:solidFill>
                <a:effectLst/>
                <a:latin typeface="+mn-lt"/>
                <a:ea typeface="+mn-ea"/>
                <a:cs typeface="+mn-cs"/>
              </a:rPr>
              <a:t>Shielded Container*</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to add a new table (Table 3.3.1.8) to add the respective volume for each shielded container</a:t>
            </a:r>
          </a:p>
          <a:p>
            <a:pPr lvl="0"/>
            <a:r>
              <a:rPr lang="en-US" sz="1200" kern="1200" dirty="0">
                <a:solidFill>
                  <a:schemeClr val="tx1"/>
                </a:solidFill>
                <a:effectLst/>
                <a:latin typeface="+mn-lt"/>
                <a:ea typeface="+mn-ea"/>
                <a:cs typeface="+mn-cs"/>
              </a:rPr>
              <a:t>Revised Permit Part 4, Section 4.3.1.8., </a:t>
            </a:r>
          </a:p>
          <a:p>
            <a:pPr lvl="0"/>
            <a:r>
              <a:rPr lang="en-US" sz="1200" kern="1200" dirty="0">
                <a:solidFill>
                  <a:schemeClr val="tx1"/>
                </a:solidFill>
                <a:effectLst/>
                <a:latin typeface="+mn-lt"/>
                <a:ea typeface="+mn-ea"/>
                <a:cs typeface="+mn-cs"/>
              </a:rPr>
              <a:t>Revised Permit Attachment A1, Section A1-1b(2), </a:t>
            </a:r>
          </a:p>
          <a:p>
            <a:pPr lvl="0"/>
            <a:r>
              <a:rPr lang="en-US" sz="1200" kern="1200" dirty="0">
                <a:solidFill>
                  <a:schemeClr val="tx1"/>
                </a:solidFill>
                <a:effectLst/>
                <a:latin typeface="+mn-lt"/>
                <a:ea typeface="+mn-ea"/>
                <a:cs typeface="+mn-cs"/>
              </a:rPr>
              <a:t>Revised Permit Attachment A1, Section A1-1c(1), </a:t>
            </a:r>
          </a:p>
          <a:p>
            <a:pPr lvl="0"/>
            <a:r>
              <a:rPr lang="en-US" sz="1200" kern="1200" dirty="0">
                <a:solidFill>
                  <a:schemeClr val="tx1"/>
                </a:solidFill>
                <a:effectLst/>
                <a:latin typeface="+mn-lt"/>
                <a:ea typeface="+mn-ea"/>
                <a:cs typeface="+mn-cs"/>
              </a:rPr>
              <a:t>Revised Permit Attachment A1, Section A1-1c(1), </a:t>
            </a:r>
          </a:p>
          <a:p>
            <a:pPr lvl="0"/>
            <a:r>
              <a:rPr lang="en-US" sz="1200" kern="1200" dirty="0">
                <a:solidFill>
                  <a:schemeClr val="tx1"/>
                </a:solidFill>
                <a:effectLst/>
                <a:latin typeface="+mn-lt"/>
                <a:ea typeface="+mn-ea"/>
                <a:cs typeface="+mn-cs"/>
              </a:rPr>
              <a:t>Revised Permit Attachment A1, Section A1-1c(1), </a:t>
            </a:r>
          </a:p>
          <a:p>
            <a:pPr lvl="0"/>
            <a:r>
              <a:rPr lang="en-US" sz="1200" kern="1200" dirty="0">
                <a:solidFill>
                  <a:schemeClr val="tx1"/>
                </a:solidFill>
                <a:effectLst/>
                <a:latin typeface="+mn-lt"/>
                <a:ea typeface="+mn-ea"/>
                <a:cs typeface="+mn-cs"/>
              </a:rPr>
              <a:t>Revised Permit Attachment A1, Section A1-1d(2), </a:t>
            </a:r>
          </a:p>
          <a:p>
            <a:pPr lvl="0"/>
            <a:r>
              <a:rPr lang="en-US" sz="1200" kern="1200" dirty="0">
                <a:solidFill>
                  <a:schemeClr val="tx1"/>
                </a:solidFill>
                <a:effectLst/>
                <a:latin typeface="+mn-lt"/>
                <a:ea typeface="+mn-ea"/>
                <a:cs typeface="+mn-cs"/>
              </a:rPr>
              <a:t>Revised Permit Attachment A1, Section A1-1d(4), </a:t>
            </a:r>
          </a:p>
          <a:p>
            <a:pPr lvl="0"/>
            <a:r>
              <a:rPr lang="en-US" sz="1200" kern="1200" dirty="0">
                <a:solidFill>
                  <a:schemeClr val="tx1"/>
                </a:solidFill>
                <a:effectLst/>
                <a:latin typeface="+mn-lt"/>
                <a:ea typeface="+mn-ea"/>
                <a:cs typeface="+mn-cs"/>
              </a:rPr>
              <a:t>Revised Permit Attachment A1, Table A1-1 </a:t>
            </a:r>
          </a:p>
          <a:p>
            <a:pPr lvl="0"/>
            <a:r>
              <a:rPr lang="en-US" sz="1200" kern="1200" dirty="0">
                <a:solidFill>
                  <a:schemeClr val="tx1"/>
                </a:solidFill>
                <a:effectLst/>
                <a:latin typeface="+mn-lt"/>
                <a:ea typeface="+mn-ea"/>
                <a:cs typeface="+mn-cs"/>
              </a:rPr>
              <a:t>Revised Permit Attachment A1, Table A1-2, </a:t>
            </a:r>
          </a:p>
          <a:p>
            <a:pPr lvl="0"/>
            <a:r>
              <a:rPr lang="en-US" sz="1200" kern="1200" dirty="0">
                <a:solidFill>
                  <a:schemeClr val="tx1"/>
                </a:solidFill>
                <a:effectLst/>
                <a:latin typeface="+mn-lt"/>
                <a:ea typeface="+mn-ea"/>
                <a:cs typeface="+mn-cs"/>
              </a:rPr>
              <a:t>Revised Permit Attachment A2, Section A2-2a(1), </a:t>
            </a:r>
          </a:p>
          <a:p>
            <a:pPr lvl="0"/>
            <a:r>
              <a:rPr lang="en-US" sz="1200" kern="1200" dirty="0">
                <a:solidFill>
                  <a:schemeClr val="tx1"/>
                </a:solidFill>
                <a:effectLst/>
                <a:latin typeface="+mn-lt"/>
                <a:ea typeface="+mn-ea"/>
                <a:cs typeface="+mn-cs"/>
              </a:rPr>
              <a:t>Revised Permit Attachment A2, Table A2-1,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Revised Permit Attachment A3, Section A3-3,</a:t>
            </a:r>
          </a:p>
          <a:p>
            <a:pPr lvl="0"/>
            <a:r>
              <a:rPr lang="en-US" sz="1200" kern="1200" dirty="0">
                <a:solidFill>
                  <a:schemeClr val="tx1"/>
                </a:solidFill>
                <a:effectLst/>
                <a:latin typeface="+mn-lt"/>
                <a:ea typeface="+mn-ea"/>
                <a:cs typeface="+mn-cs"/>
              </a:rPr>
              <a:t>Revised Permit Attachment C, Section C-5a(1), </a:t>
            </a:r>
          </a:p>
          <a:p>
            <a:pPr lvl="0"/>
            <a:r>
              <a:rPr lang="en-US" sz="1200" kern="1200" dirty="0">
                <a:solidFill>
                  <a:schemeClr val="tx1"/>
                </a:solidFill>
                <a:effectLst/>
                <a:latin typeface="+mn-lt"/>
                <a:ea typeface="+mn-ea"/>
                <a:cs typeface="+mn-cs"/>
              </a:rPr>
              <a:t>Revised Permit Attachment C, Section C-5b(2), </a:t>
            </a:r>
          </a:p>
          <a:p>
            <a:pPr lvl="0"/>
            <a:r>
              <a:rPr lang="en-US" sz="1200" kern="1200" dirty="0">
                <a:solidFill>
                  <a:schemeClr val="tx1"/>
                </a:solidFill>
                <a:effectLst/>
                <a:latin typeface="+mn-lt"/>
                <a:ea typeface="+mn-ea"/>
                <a:cs typeface="+mn-cs"/>
              </a:rPr>
              <a:t>Revised Permit Attachment E, Table E-1, </a:t>
            </a:r>
          </a:p>
          <a:p>
            <a:pPr lvl="0"/>
            <a:r>
              <a:rPr lang="en-US" sz="1200" kern="1200" dirty="0">
                <a:solidFill>
                  <a:schemeClr val="tx1"/>
                </a:solidFill>
                <a:effectLst/>
                <a:latin typeface="+mn-lt"/>
                <a:ea typeface="+mn-ea"/>
                <a:cs typeface="+mn-cs"/>
              </a:rPr>
              <a:t>Revised Permit Attachment M, Figures, </a:t>
            </a:r>
            <a:r>
              <a:rPr lang="en-US" sz="1200" i="1" kern="1200" dirty="0">
                <a:solidFill>
                  <a:schemeClr val="tx1"/>
                </a:solidFill>
                <a:effectLst/>
                <a:latin typeface="+mn-lt"/>
                <a:ea typeface="+mn-ea"/>
                <a:cs typeface="+mn-cs"/>
              </a:rPr>
              <a:t>List of Figures, </a:t>
            </a:r>
          </a:p>
          <a:p>
            <a:pPr lvl="0"/>
            <a:r>
              <a:rPr lang="en-US" sz="1200" kern="1200" dirty="0">
                <a:solidFill>
                  <a:schemeClr val="tx1"/>
                </a:solidFill>
                <a:effectLst/>
                <a:latin typeface="+mn-lt"/>
                <a:ea typeface="+mn-ea"/>
                <a:cs typeface="+mn-cs"/>
              </a:rPr>
              <a:t>Revised Permit Attachment M, Figures, Figure M-11, </a:t>
            </a:r>
            <a:endParaRPr lang="en-US" dirty="0"/>
          </a:p>
        </p:txBody>
      </p:sp>
      <p:sp>
        <p:nvSpPr>
          <p:cNvPr id="4" name="Slide Number Placeholder 3"/>
          <p:cNvSpPr>
            <a:spLocks noGrp="1"/>
          </p:cNvSpPr>
          <p:nvPr>
            <p:ph type="sldNum" sz="quarter" idx="10"/>
          </p:nvPr>
        </p:nvSpPr>
        <p:spPr/>
        <p:txBody>
          <a:bodyPr/>
          <a:lstStyle/>
          <a:p>
            <a:fld id="{C3346B63-C059-4EDF-8E2C-93CDEE3CC350}" type="slidenum">
              <a:rPr lang="en-US" smtClean="0"/>
              <a:t>9</a:t>
            </a:fld>
            <a:endParaRPr lang="en-US" dirty="0"/>
          </a:p>
        </p:txBody>
      </p:sp>
    </p:spTree>
    <p:extLst>
      <p:ext uri="{BB962C8B-B14F-4D97-AF65-F5344CB8AC3E}">
        <p14:creationId xmlns:p14="http://schemas.microsoft.com/office/powerpoint/2010/main" val="200775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5C1DBF4D-00FB-4473-ACE3-D014BEA71633}" type="datetime1">
              <a:rPr lang="en-US" smtClean="0"/>
              <a:t>3/21/2024</a:t>
            </a:fld>
            <a:endParaRPr lang="en-US" dirty="0"/>
          </a:p>
        </p:txBody>
      </p:sp>
      <p:sp>
        <p:nvSpPr>
          <p:cNvPr id="5" name="Rectangle 5"/>
          <p:cNvSpPr>
            <a:spLocks noGrp="1" noChangeArrowheads="1"/>
          </p:cNvSpPr>
          <p:nvPr>
            <p:ph type="ftr" sz="quarter" idx="11"/>
          </p:nvPr>
        </p:nvSpPr>
        <p:spPr>
          <a:xfrm>
            <a:off x="4326696" y="6245225"/>
            <a:ext cx="2895600" cy="476250"/>
          </a:xfrm>
          <a:ln/>
        </p:spPr>
        <p:txBody>
          <a:bodyPr/>
          <a:lstStyle>
            <a:lvl1pPr>
              <a:defRPr/>
            </a:lvl1pPr>
          </a:lstStyle>
          <a:p>
            <a:r>
              <a:rPr lang="en-US"/>
              <a:t>Public Meeting September 17 &amp; 19, 2019</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A2D8EBE8-58D1-406C-8AB0-18BD238FD397}" type="slidenum">
              <a:rPr lang="en-US" smtClean="0"/>
              <a:t>‹#›</a:t>
            </a:fld>
            <a:endParaRPr lang="en-US" dirty="0"/>
          </a:p>
        </p:txBody>
      </p:sp>
    </p:spTree>
    <p:extLst>
      <p:ext uri="{BB962C8B-B14F-4D97-AF65-F5344CB8AC3E}">
        <p14:creationId xmlns:p14="http://schemas.microsoft.com/office/powerpoint/2010/main" val="123599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448890A-34C1-4E57-B0E7-9C53454DFB7C}" type="datetime1">
              <a:rPr lang="en-US" smtClean="0"/>
              <a:t>3/21/2024</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a:t>Public Meeting September 17 &amp; 19, 2019</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A2D8EBE8-58D1-406C-8AB0-18BD238FD397}" type="slidenum">
              <a:rPr lang="en-US" smtClean="0"/>
              <a:t>‹#›</a:t>
            </a:fld>
            <a:endParaRPr lang="en-US" dirty="0"/>
          </a:p>
        </p:txBody>
      </p:sp>
    </p:spTree>
    <p:extLst>
      <p:ext uri="{BB962C8B-B14F-4D97-AF65-F5344CB8AC3E}">
        <p14:creationId xmlns:p14="http://schemas.microsoft.com/office/powerpoint/2010/main" val="110748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0F95921C-BA43-4746-8C42-DC7D9D45ADAE}" type="datetime1">
              <a:rPr lang="en-US" smtClean="0"/>
              <a:t>3/21/2024</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a:t>Public Meeting September 17 &amp; 19, 2019</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A2D8EBE8-58D1-406C-8AB0-18BD238FD397}" type="slidenum">
              <a:rPr lang="en-US" smtClean="0"/>
              <a:t>‹#›</a:t>
            </a:fld>
            <a:endParaRPr lang="en-US" dirty="0"/>
          </a:p>
        </p:txBody>
      </p:sp>
    </p:spTree>
    <p:extLst>
      <p:ext uri="{BB962C8B-B14F-4D97-AF65-F5344CB8AC3E}">
        <p14:creationId xmlns:p14="http://schemas.microsoft.com/office/powerpoint/2010/main" val="367840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p:txBody>
          <a:bodyPr/>
          <a:lstStyle>
            <a:lvl1pPr>
              <a:defRPr/>
            </a:lvl1pPr>
          </a:lstStyle>
          <a:p>
            <a:fld id="{9A9EC9F5-8685-4696-AC76-633871D7D3AC}" type="datetime1">
              <a:rPr lang="en-US" smtClean="0"/>
              <a:t>3/21/2024</a:t>
            </a:fld>
            <a:endParaRPr lang="en-US" dirty="0"/>
          </a:p>
        </p:txBody>
      </p:sp>
      <p:sp>
        <p:nvSpPr>
          <p:cNvPr id="6" name="Rectangle 6"/>
          <p:cNvSpPr>
            <a:spLocks noGrp="1" noChangeArrowheads="1"/>
          </p:cNvSpPr>
          <p:nvPr>
            <p:ph type="sldNum" sz="quarter" idx="12"/>
          </p:nvPr>
        </p:nvSpPr>
        <p:spPr/>
        <p:txBody>
          <a:bodyPr/>
          <a:lstStyle>
            <a:lvl1pPr>
              <a:defRPr/>
            </a:lvl1pPr>
          </a:lstStyle>
          <a:p>
            <a:fld id="{A2D8EBE8-58D1-406C-8AB0-18BD238FD397}" type="slidenum">
              <a:rPr lang="en-US" smtClean="0"/>
              <a:t>‹#›</a:t>
            </a:fld>
            <a:endParaRPr lang="en-US" dirty="0"/>
          </a:p>
        </p:txBody>
      </p:sp>
      <p:sp>
        <p:nvSpPr>
          <p:cNvPr id="7" name="Rectangle 5"/>
          <p:cNvSpPr>
            <a:spLocks noGrp="1" noChangeArrowheads="1"/>
          </p:cNvSpPr>
          <p:nvPr>
            <p:ph type="ftr" sz="quarter" idx="11"/>
          </p:nvPr>
        </p:nvSpPr>
        <p:spPr>
          <a:xfrm>
            <a:off x="4326696" y="6245225"/>
            <a:ext cx="2895600" cy="476250"/>
          </a:xfrm>
          <a:ln/>
        </p:spPr>
        <p:txBody>
          <a:bodyPr/>
          <a:lstStyle>
            <a:lvl1pPr>
              <a:defRPr/>
            </a:lvl1pPr>
          </a:lstStyle>
          <a:p>
            <a:r>
              <a:rPr lang="en-US"/>
              <a:t>Public Meeting September 17 &amp; 19, 2019</a:t>
            </a:r>
            <a:endParaRPr lang="en-US" dirty="0"/>
          </a:p>
        </p:txBody>
      </p:sp>
    </p:spTree>
    <p:extLst>
      <p:ext uri="{BB962C8B-B14F-4D97-AF65-F5344CB8AC3E}">
        <p14:creationId xmlns:p14="http://schemas.microsoft.com/office/powerpoint/2010/main" val="2639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B4D749F-C745-4AC7-8326-647DFFCE27A9}" type="datetime1">
              <a:rPr lang="en-US" smtClean="0"/>
              <a:t>3/21/2024</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a:t>Public Meeting September 17 &amp; 19, 2019</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A2D8EBE8-58D1-406C-8AB0-18BD238FD397}" type="slidenum">
              <a:rPr lang="en-US" smtClean="0"/>
              <a:t>‹#›</a:t>
            </a:fld>
            <a:endParaRPr lang="en-US" dirty="0"/>
          </a:p>
        </p:txBody>
      </p:sp>
    </p:spTree>
    <p:extLst>
      <p:ext uri="{BB962C8B-B14F-4D97-AF65-F5344CB8AC3E}">
        <p14:creationId xmlns:p14="http://schemas.microsoft.com/office/powerpoint/2010/main" val="370003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12640A8-B86D-4898-8450-577A5974D7BD}" type="datetime1">
              <a:rPr lang="en-US" smtClean="0"/>
              <a:t>3/21/2024</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a:t>Public Meeting September 17 &amp; 19, 2019</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A2D8EBE8-58D1-406C-8AB0-18BD238FD397}" type="slidenum">
              <a:rPr lang="en-US" smtClean="0"/>
              <a:t>‹#›</a:t>
            </a:fld>
            <a:endParaRPr lang="en-US" dirty="0"/>
          </a:p>
        </p:txBody>
      </p:sp>
    </p:spTree>
    <p:extLst>
      <p:ext uri="{BB962C8B-B14F-4D97-AF65-F5344CB8AC3E}">
        <p14:creationId xmlns:p14="http://schemas.microsoft.com/office/powerpoint/2010/main" val="406937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9DC8A565-F4A3-4419-AEBD-87A841879195}" type="datetime1">
              <a:rPr lang="en-US" smtClean="0"/>
              <a:t>3/21/2024</a:t>
            </a:fld>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a:t>Public Meeting September 17 &amp; 19, 2019</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A2D8EBE8-58D1-406C-8AB0-18BD238FD397}" type="slidenum">
              <a:rPr lang="en-US" smtClean="0"/>
              <a:t>‹#›</a:t>
            </a:fld>
            <a:endParaRPr lang="en-US" dirty="0"/>
          </a:p>
        </p:txBody>
      </p:sp>
    </p:spTree>
    <p:extLst>
      <p:ext uri="{BB962C8B-B14F-4D97-AF65-F5344CB8AC3E}">
        <p14:creationId xmlns:p14="http://schemas.microsoft.com/office/powerpoint/2010/main" val="420476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12DF48C5-BEA9-4110-97A5-6C9ABDF1ED5F}" type="datetime1">
              <a:rPr lang="en-US" smtClean="0"/>
              <a:t>3/21/2024</a:t>
            </a:fld>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a:t>Public Meeting September 17 &amp; 19, 2019</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A2D8EBE8-58D1-406C-8AB0-18BD238FD397}" type="slidenum">
              <a:rPr lang="en-US" smtClean="0"/>
              <a:t>‹#›</a:t>
            </a:fld>
            <a:endParaRPr lang="en-US" dirty="0"/>
          </a:p>
        </p:txBody>
      </p:sp>
    </p:spTree>
    <p:extLst>
      <p:ext uri="{BB962C8B-B14F-4D97-AF65-F5344CB8AC3E}">
        <p14:creationId xmlns:p14="http://schemas.microsoft.com/office/powerpoint/2010/main" val="384037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15C72B5-DA10-4AC8-9078-D52A93B663A3}" type="datetime1">
              <a:rPr lang="en-US" smtClean="0"/>
              <a:t>3/21/2024</a:t>
            </a:fld>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a:t>Public Meeting September 17 &amp; 19, 2019</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A2D8EBE8-58D1-406C-8AB0-18BD238FD397}" type="slidenum">
              <a:rPr lang="en-US" smtClean="0"/>
              <a:t>‹#›</a:t>
            </a:fld>
            <a:endParaRPr lang="en-US" dirty="0"/>
          </a:p>
        </p:txBody>
      </p:sp>
    </p:spTree>
    <p:extLst>
      <p:ext uri="{BB962C8B-B14F-4D97-AF65-F5344CB8AC3E}">
        <p14:creationId xmlns:p14="http://schemas.microsoft.com/office/powerpoint/2010/main" val="374944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12C41DA-59BB-43A1-B242-8F51BDFB7566}" type="datetime1">
              <a:rPr lang="en-US" smtClean="0"/>
              <a:t>3/21/2024</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a:t>Public Meeting September 17 &amp; 19, 2019</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A2D8EBE8-58D1-406C-8AB0-18BD238FD397}" type="slidenum">
              <a:rPr lang="en-US" smtClean="0"/>
              <a:t>‹#›</a:t>
            </a:fld>
            <a:endParaRPr lang="en-US" dirty="0"/>
          </a:p>
        </p:txBody>
      </p:sp>
    </p:spTree>
    <p:extLst>
      <p:ext uri="{BB962C8B-B14F-4D97-AF65-F5344CB8AC3E}">
        <p14:creationId xmlns:p14="http://schemas.microsoft.com/office/powerpoint/2010/main" val="403904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4A06337-1F55-4A05-AECD-58D288C1BC78}" type="datetime1">
              <a:rPr lang="en-US" smtClean="0"/>
              <a:t>3/21/2024</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a:t>Public Meeting September 17 &amp; 19, 2019</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A2D8EBE8-58D1-406C-8AB0-18BD238FD397}" type="slidenum">
              <a:rPr lang="en-US" smtClean="0"/>
              <a:t>‹#›</a:t>
            </a:fld>
            <a:endParaRPr lang="en-US" dirty="0"/>
          </a:p>
        </p:txBody>
      </p:sp>
    </p:spTree>
    <p:extLst>
      <p:ext uri="{BB962C8B-B14F-4D97-AF65-F5344CB8AC3E}">
        <p14:creationId xmlns:p14="http://schemas.microsoft.com/office/powerpoint/2010/main" val="4095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fld id="{A7384A23-8BD7-4868-A18D-668BB38E6406}" type="datetime1">
              <a:rPr lang="en-US" smtClean="0"/>
              <a:t>3/21/2024</a:t>
            </a:fld>
            <a:endParaRPr lang="en-US" dirty="0"/>
          </a:p>
        </p:txBody>
      </p:sp>
      <p:sp>
        <p:nvSpPr>
          <p:cNvPr id="1029" name="Rectangle 5"/>
          <p:cNvSpPr>
            <a:spLocks noGrp="1" noChangeArrowheads="1"/>
          </p:cNvSpPr>
          <p:nvPr>
            <p:ph type="ftr" sz="quarter" idx="3"/>
          </p:nvPr>
        </p:nvSpPr>
        <p:spPr bwMode="auto">
          <a:xfrm>
            <a:off x="4389326"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r>
              <a:rPr lang="en-US"/>
              <a:t>Public Meeting September 17 &amp; 19, 2019</a:t>
            </a:r>
            <a:endParaRPr lang="en-US" dirty="0"/>
          </a:p>
        </p:txBody>
      </p:sp>
      <p:sp>
        <p:nvSpPr>
          <p:cNvPr id="1030" name="Rectangle 6"/>
          <p:cNvSpPr>
            <a:spLocks noGrp="1" noChangeArrowheads="1"/>
          </p:cNvSpPr>
          <p:nvPr>
            <p:ph type="sldNum" sz="quarter" idx="4"/>
          </p:nvPr>
        </p:nvSpPr>
        <p:spPr bwMode="auto">
          <a:xfrm>
            <a:off x="6934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A2D8EBE8-58D1-406C-8AB0-18BD238FD397}" type="slidenum">
              <a:rPr lang="en-US" smtClean="0"/>
              <a:t>‹#›</a:t>
            </a:fld>
            <a:endParaRPr lang="en-US" dirty="0"/>
          </a:p>
        </p:txBody>
      </p:sp>
      <p:pic>
        <p:nvPicPr>
          <p:cNvPr id="1031" name="Picture 10" descr="EMBannerUR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7575" y="6276975"/>
            <a:ext cx="1343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EMBanner-Landscape_noUR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6080125"/>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95" y="1586237"/>
            <a:ext cx="7772400" cy="1470025"/>
          </a:xfrm>
        </p:spPr>
        <p:txBody>
          <a:bodyPr/>
          <a:lstStyle/>
          <a:p>
            <a:r>
              <a:rPr lang="en-US" dirty="0"/>
              <a:t>Class 2 Permit Modification Request</a:t>
            </a:r>
          </a:p>
        </p:txBody>
      </p:sp>
      <p:sp>
        <p:nvSpPr>
          <p:cNvPr id="3" name="Subtitle 2"/>
          <p:cNvSpPr>
            <a:spLocks noGrp="1"/>
          </p:cNvSpPr>
          <p:nvPr>
            <p:ph type="subTitle" idx="1"/>
          </p:nvPr>
        </p:nvSpPr>
        <p:spPr>
          <a:xfrm>
            <a:off x="1011951" y="3185902"/>
            <a:ext cx="7164888" cy="1061621"/>
          </a:xfrm>
        </p:spPr>
        <p:txBody>
          <a:bodyPr/>
          <a:lstStyle/>
          <a:p>
            <a:r>
              <a:rPr lang="en-US" dirty="0"/>
              <a:t>Revise Site </a:t>
            </a:r>
            <a:r>
              <a:rPr lang="en-US" dirty="0" smtClean="0"/>
              <a:t>Recertification </a:t>
            </a:r>
            <a:r>
              <a:rPr lang="en-US" dirty="0"/>
              <a:t>Audit Scheduling from Annual to Graded Approach</a:t>
            </a:r>
          </a:p>
        </p:txBody>
      </p:sp>
      <p:sp>
        <p:nvSpPr>
          <p:cNvPr id="5" name="Slide Number Placeholder 4"/>
          <p:cNvSpPr>
            <a:spLocks noGrp="1"/>
          </p:cNvSpPr>
          <p:nvPr>
            <p:ph type="sldNum" sz="quarter" idx="12"/>
          </p:nvPr>
        </p:nvSpPr>
        <p:spPr/>
        <p:txBody>
          <a:bodyPr/>
          <a:lstStyle/>
          <a:p>
            <a:fld id="{A2D8EBE8-58D1-406C-8AB0-18BD238FD397}" type="slidenum">
              <a:rPr lang="en-US" smtClean="0"/>
              <a:t>1</a:t>
            </a:fld>
            <a:endParaRPr lang="en-US" dirty="0"/>
          </a:p>
        </p:txBody>
      </p:sp>
      <p:sp>
        <p:nvSpPr>
          <p:cNvPr id="4"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
        <p:nvSpPr>
          <p:cNvPr id="6" name="Rectangle 5"/>
          <p:cNvSpPr/>
          <p:nvPr/>
        </p:nvSpPr>
        <p:spPr>
          <a:xfrm>
            <a:off x="708195" y="5115666"/>
            <a:ext cx="7567587" cy="830997"/>
          </a:xfrm>
          <a:prstGeom prst="rect">
            <a:avLst/>
          </a:prstGeom>
        </p:spPr>
        <p:txBody>
          <a:bodyPr wrap="square">
            <a:spAutoFit/>
          </a:bodyPr>
          <a:lstStyle/>
          <a:p>
            <a:pPr algn="ctr"/>
            <a:r>
              <a:rPr lang="en-US" sz="2400" i="1" dirty="0"/>
              <a:t>https://wipp.energy.gov/2024-information-repository-documents.asp</a:t>
            </a:r>
          </a:p>
        </p:txBody>
      </p:sp>
    </p:spTree>
    <p:extLst>
      <p:ext uri="{BB962C8B-B14F-4D97-AF65-F5344CB8AC3E}">
        <p14:creationId xmlns:p14="http://schemas.microsoft.com/office/powerpoint/2010/main" val="275760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D8EBE8-58D1-406C-8AB0-18BD238FD397}" type="slidenum">
              <a:rPr lang="en-US" smtClean="0"/>
              <a:t>10</a:t>
            </a:fld>
            <a:endParaRPr lang="en-US" dirty="0"/>
          </a:p>
        </p:txBody>
      </p:sp>
      <p:sp>
        <p:nvSpPr>
          <p:cNvPr id="6" name="Title 1"/>
          <p:cNvSpPr>
            <a:spLocks noGrp="1"/>
          </p:cNvSpPr>
          <p:nvPr>
            <p:ph type="title"/>
          </p:nvPr>
        </p:nvSpPr>
        <p:spPr>
          <a:xfrm>
            <a:off x="442014" y="-118334"/>
            <a:ext cx="8229600" cy="1484555"/>
          </a:xfrm>
        </p:spPr>
        <p:txBody>
          <a:bodyPr/>
          <a:lstStyle/>
          <a:p>
            <a:r>
              <a:rPr lang="en-US" sz="3200" dirty="0">
                <a:solidFill>
                  <a:schemeClr val="tx1"/>
                </a:solidFill>
              </a:rPr>
              <a:t>Draft Revisions for Permit Attachment A1, Table A1-1, </a:t>
            </a:r>
            <a:r>
              <a:rPr lang="en-US" sz="3200" i="1" dirty="0">
                <a:solidFill>
                  <a:schemeClr val="tx1"/>
                </a:solidFill>
              </a:rPr>
              <a:t>TRU Mixed Waste </a:t>
            </a:r>
            <a:r>
              <a:rPr lang="en-US" sz="3200" i="1" dirty="0" err="1">
                <a:solidFill>
                  <a:schemeClr val="tx1"/>
                </a:solidFill>
              </a:rPr>
              <a:t>Containers</a:t>
            </a:r>
            <a:r>
              <a:rPr lang="en-US" sz="3200" i="1" baseline="30000" dirty="0" err="1">
                <a:solidFill>
                  <a:schemeClr val="tx1"/>
                </a:solidFill>
              </a:rPr>
              <a:t>a</a:t>
            </a:r>
            <a:r>
              <a:rPr lang="en-US" sz="3200" i="1" baseline="30000" dirty="0">
                <a:solidFill>
                  <a:schemeClr val="tx1"/>
                </a:solidFill>
              </a:rPr>
              <a:t> </a:t>
            </a:r>
            <a:endParaRPr lang="en-US" sz="3200" i="1" dirty="0">
              <a:solidFill>
                <a:schemeClr val="tx1"/>
              </a:solidFill>
            </a:endParaRPr>
          </a:p>
        </p:txBody>
      </p:sp>
      <p:sp>
        <p:nvSpPr>
          <p:cNvPr id="8"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graphicFrame>
        <p:nvGraphicFramePr>
          <p:cNvPr id="2" name="Table 1"/>
          <p:cNvGraphicFramePr>
            <a:graphicFrameLocks noGrp="1"/>
          </p:cNvGraphicFramePr>
          <p:nvPr/>
        </p:nvGraphicFramePr>
        <p:xfrm>
          <a:off x="354999" y="1172583"/>
          <a:ext cx="8455513" cy="4906248"/>
        </p:xfrm>
        <a:graphic>
          <a:graphicData uri="http://schemas.openxmlformats.org/drawingml/2006/table">
            <a:tbl>
              <a:tblPr firstRow="1" firstCol="1" bandRow="1"/>
              <a:tblGrid>
                <a:gridCol w="1302149">
                  <a:extLst>
                    <a:ext uri="{9D8B030D-6E8A-4147-A177-3AD203B41FA5}">
                      <a16:colId xmlns:a16="http://schemas.microsoft.com/office/drawing/2014/main" val="2116527321"/>
                    </a:ext>
                  </a:extLst>
                </a:gridCol>
                <a:gridCol w="877682">
                  <a:extLst>
                    <a:ext uri="{9D8B030D-6E8A-4147-A177-3AD203B41FA5}">
                      <a16:colId xmlns:a16="http://schemas.microsoft.com/office/drawing/2014/main" val="1870403584"/>
                    </a:ext>
                  </a:extLst>
                </a:gridCol>
                <a:gridCol w="877682">
                  <a:extLst>
                    <a:ext uri="{9D8B030D-6E8A-4147-A177-3AD203B41FA5}">
                      <a16:colId xmlns:a16="http://schemas.microsoft.com/office/drawing/2014/main" val="1195429920"/>
                    </a:ext>
                  </a:extLst>
                </a:gridCol>
                <a:gridCol w="948708">
                  <a:extLst>
                    <a:ext uri="{9D8B030D-6E8A-4147-A177-3AD203B41FA5}">
                      <a16:colId xmlns:a16="http://schemas.microsoft.com/office/drawing/2014/main" val="2095229196"/>
                    </a:ext>
                  </a:extLst>
                </a:gridCol>
                <a:gridCol w="948708">
                  <a:extLst>
                    <a:ext uri="{9D8B030D-6E8A-4147-A177-3AD203B41FA5}">
                      <a16:colId xmlns:a16="http://schemas.microsoft.com/office/drawing/2014/main" val="2657998128"/>
                    </a:ext>
                  </a:extLst>
                </a:gridCol>
                <a:gridCol w="803274">
                  <a:extLst>
                    <a:ext uri="{9D8B030D-6E8A-4147-A177-3AD203B41FA5}">
                      <a16:colId xmlns:a16="http://schemas.microsoft.com/office/drawing/2014/main" val="1313108502"/>
                    </a:ext>
                  </a:extLst>
                </a:gridCol>
                <a:gridCol w="948708">
                  <a:extLst>
                    <a:ext uri="{9D8B030D-6E8A-4147-A177-3AD203B41FA5}">
                      <a16:colId xmlns:a16="http://schemas.microsoft.com/office/drawing/2014/main" val="335790641"/>
                    </a:ext>
                  </a:extLst>
                </a:gridCol>
                <a:gridCol w="1007646">
                  <a:extLst>
                    <a:ext uri="{9D8B030D-6E8A-4147-A177-3AD203B41FA5}">
                      <a16:colId xmlns:a16="http://schemas.microsoft.com/office/drawing/2014/main" val="2389792992"/>
                    </a:ext>
                  </a:extLst>
                </a:gridCol>
                <a:gridCol w="740956">
                  <a:extLst>
                    <a:ext uri="{9D8B030D-6E8A-4147-A177-3AD203B41FA5}">
                      <a16:colId xmlns:a16="http://schemas.microsoft.com/office/drawing/2014/main" val="203338328"/>
                    </a:ext>
                  </a:extLst>
                </a:gridCol>
              </a:tblGrid>
              <a:tr h="154513">
                <a:tc rowSpan="2">
                  <a:txBody>
                    <a:bodyPr/>
                    <a:lstStyle/>
                    <a:p>
                      <a:pPr marL="0" marR="0" algn="ctr">
                        <a:spcBef>
                          <a:spcPts val="600"/>
                        </a:spcBef>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DESCRIPTION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60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VOLUME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600"/>
                        </a:spcBef>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DIMENSIONS (inches)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ctr">
                        <a:spcBef>
                          <a:spcPts val="60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LINER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60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USE FOR DERIVED WASTE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60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FIGURE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93665"/>
                  </a:ext>
                </a:extLst>
              </a:tr>
              <a:tr h="377333">
                <a:tc vMerge="1">
                  <a:txBody>
                    <a:bodyPr/>
                    <a:lstStyle/>
                    <a:p>
                      <a:endParaRPr lang="en-US"/>
                    </a:p>
                  </a:txBody>
                  <a:tcPr/>
                </a:tc>
                <a:tc>
                  <a:txBody>
                    <a:bodyPr/>
                    <a:lstStyle/>
                    <a:p>
                      <a:pPr marL="0" marR="0" algn="ctr">
                        <a:spcBef>
                          <a:spcPts val="600"/>
                        </a:spcBef>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CUBIC FEET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CUBIC METERS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LENGTH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900" b="1" dirty="0">
                          <a:effectLst/>
                          <a:latin typeface="Arial" panose="020B0604020202020204" pitchFamily="34" charset="0"/>
                          <a:ea typeface="Times New Roman" panose="02020603050405020304" pitchFamily="18" charset="0"/>
                          <a:cs typeface="Times New Roman" panose="02020603050405020304" pitchFamily="18" charset="0"/>
                        </a:rPr>
                        <a:t>WIDTH OR DIAMETER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900" b="1">
                          <a:effectLst/>
                          <a:latin typeface="Arial" panose="020B0604020202020204" pitchFamily="34" charset="0"/>
                          <a:ea typeface="Times New Roman" panose="02020603050405020304" pitchFamily="18" charset="0"/>
                          <a:cs typeface="Times New Roman" panose="02020603050405020304" pitchFamily="18" charset="0"/>
                        </a:rPr>
                        <a:t>HEIGHT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24363042"/>
                  </a:ext>
                </a:extLst>
              </a:tr>
              <a:tr h="188667">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55-gal (208-L) drum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7.4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0.21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24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Optional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697136"/>
                  </a:ext>
                </a:extLst>
              </a:tr>
              <a:tr h="188667">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Standard waste box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66.3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1.88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71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54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279392"/>
                  </a:ext>
                </a:extLst>
              </a:tr>
              <a:tr h="377333">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Ten-drum overpack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4.5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72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73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Yes, in under-ground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005834"/>
                  </a:ext>
                </a:extLst>
              </a:tr>
              <a:tr h="188667">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85-gal (322-L) drum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0.32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Optional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963772"/>
                  </a:ext>
                </a:extLst>
              </a:tr>
              <a:tr h="188667">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100-gal (379-L) drum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13.4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0.38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Optional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575098"/>
                  </a:ext>
                </a:extLst>
              </a:tr>
              <a:tr h="188667">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Standard large box 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261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7.39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108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69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73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18713"/>
                  </a:ext>
                </a:extLst>
              </a:tr>
              <a:tr h="188667">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Facility canister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0.89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117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871080"/>
                  </a:ext>
                </a:extLst>
              </a:tr>
              <a:tr h="188667">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RH TRU canister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0.89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Insert optional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110624"/>
                  </a:ext>
                </a:extLst>
              </a:tr>
              <a:tr h="377333">
                <a:tc>
                  <a:txBody>
                    <a:bodyPr/>
                    <a:lstStyle/>
                    <a:p>
                      <a:pPr marL="0" marR="0">
                        <a:spcBef>
                          <a:spcPts val="300"/>
                        </a:spcBef>
                        <a:spcAft>
                          <a:spcPts val="300"/>
                        </a:spcAft>
                      </a:pPr>
                      <a:r>
                        <a:rPr lang="en-US" sz="900" u="dbl" strike="sngStrike"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Shielded</a:t>
                      </a:r>
                      <a:r>
                        <a:rPr lang="en-US" sz="900" u="dbl" strike="sngStrike"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containers </a:t>
                      </a: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SC-30G1</a:t>
                      </a:r>
                      <a:r>
                        <a:rPr lang="en-US" sz="900" u="sng" baseline="30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en-US" sz="1200" u="sng" baseline="30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7.4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0.21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36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1 inch of lead shielding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900">
                          <a:effectLst/>
                          <a:latin typeface="Arial" panose="020B0604020202020204" pitchFamily="34" charset="0"/>
                          <a:ea typeface="Times New Roman" panose="02020603050405020304" pitchFamily="18" charset="0"/>
                          <a:cs typeface="Times New Roman" panose="02020603050405020304" pitchFamily="18" charset="0"/>
                        </a:rPr>
                        <a:t>M-11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398372"/>
                  </a:ext>
                </a:extLst>
              </a:tr>
              <a:tr h="377333">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SC-30G2</a:t>
                      </a:r>
                      <a:r>
                        <a:rPr kumimoji="0" lang="en-US" sz="900" b="0" i="0" u="sng" strike="noStrike" kern="1200" cap="none" spc="0" normalizeH="0" baseline="3000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b</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8.3</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0.24</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24.5</a:t>
                      </a:r>
                      <a:endParaRPr lang="en-US" sz="1200"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36.625</a:t>
                      </a:r>
                      <a:endParaRPr lang="en-US" sz="1200"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1.5 inch of lead shielding</a:t>
                      </a:r>
                      <a:endParaRPr lang="en-US" sz="1200"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M-11</a:t>
                      </a:r>
                      <a:endParaRPr lang="en-US" sz="1200"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extLst>
                  <a:ext uri="{0D108BD9-81ED-4DB2-BD59-A6C34878D82A}">
                    <a16:rowId xmlns:a16="http://schemas.microsoft.com/office/drawing/2014/main" val="3328891902"/>
                  </a:ext>
                </a:extLst>
              </a:tr>
              <a:tr h="377333">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SC-30G3</a:t>
                      </a:r>
                      <a:r>
                        <a:rPr kumimoji="0" lang="en-US" sz="900" b="0" i="0" u="sng" strike="noStrike" kern="1200" cap="none" spc="0" normalizeH="0" baseline="3000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b</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11.4</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0.33</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42.25</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2.75 inch of lead shielding</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M-11</a:t>
                      </a:r>
                      <a:endParaRPr lang="en-US" sz="1200"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extLst>
                  <a:ext uri="{0D108BD9-81ED-4DB2-BD59-A6C34878D82A}">
                    <a16:rowId xmlns:a16="http://schemas.microsoft.com/office/drawing/2014/main" val="1049077645"/>
                  </a:ext>
                </a:extLst>
              </a:tr>
              <a:tr h="377333">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SC-55G1</a:t>
                      </a:r>
                      <a:r>
                        <a:rPr kumimoji="0" lang="en-US" sz="900" b="0" i="0" u="sng" strike="noStrike" kern="1200" cap="none" spc="0" normalizeH="0" baseline="3000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b</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10.4</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0.30</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29.375</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40.5</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2.25 inch of steel shielding</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M-11</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extLst>
                  <a:ext uri="{0D108BD9-81ED-4DB2-BD59-A6C34878D82A}">
                    <a16:rowId xmlns:a16="http://schemas.microsoft.com/office/drawing/2014/main" val="4006260780"/>
                  </a:ext>
                </a:extLst>
              </a:tr>
              <a:tr h="377333">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SC-55G2</a:t>
                      </a:r>
                      <a:r>
                        <a:rPr kumimoji="0" lang="en-US" sz="900" b="0" i="0" u="sng" strike="noStrike" kern="1200" cap="none" spc="0" normalizeH="0" baseline="3000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b</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16.1</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0.46</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45.75</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2 inch of lead shielding</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tc>
                  <a:txBody>
                    <a:bodyPr/>
                    <a:lstStyle/>
                    <a:p>
                      <a:pPr marL="0" marR="0">
                        <a:spcBef>
                          <a:spcPts val="300"/>
                        </a:spcBef>
                        <a:spcAft>
                          <a:spcPts val="300"/>
                        </a:spcAft>
                      </a:pPr>
                      <a:r>
                        <a:rPr lang="en-US" sz="9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M-11</a:t>
                      </a:r>
                      <a:endParaRPr lang="en-US" sz="12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F53"/>
                    </a:solidFill>
                  </a:tcPr>
                </a:tc>
                <a:extLst>
                  <a:ext uri="{0D108BD9-81ED-4DB2-BD59-A6C34878D82A}">
                    <a16:rowId xmlns:a16="http://schemas.microsoft.com/office/drawing/2014/main" val="1218961083"/>
                  </a:ext>
                </a:extLst>
              </a:tr>
              <a:tr h="789735">
                <a:tc gridSpan="9">
                  <a:txBody>
                    <a:bodyPr/>
                    <a:lstStyle/>
                    <a:p>
                      <a:pPr marL="228600" marR="0" indent="-228600">
                        <a:spcBef>
                          <a:spcPts val="300"/>
                        </a:spcBef>
                        <a:spcAft>
                          <a:spcPts val="300"/>
                        </a:spcAft>
                        <a:tabLst>
                          <a:tab pos="342900" algn="l"/>
                        </a:tabLst>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N/A 	Not applicable to drums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indent="-228600">
                        <a:spcBef>
                          <a:spcPts val="300"/>
                        </a:spcBef>
                        <a:spcAft>
                          <a:spcPts val="300"/>
                        </a:spcAft>
                        <a:tabLst>
                          <a:tab pos="342900" algn="l"/>
                        </a:tabLst>
                      </a:pPr>
                      <a:r>
                        <a:rPr lang="en-US" sz="900" baseline="300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TRU mixed waste containers may also be used to </a:t>
                      </a:r>
                      <a:r>
                        <a:rPr lang="en-US" sz="900" dirty="0" err="1">
                          <a:effectLst/>
                          <a:latin typeface="Arial" panose="020B0604020202020204" pitchFamily="34" charset="0"/>
                          <a:ea typeface="Times New Roman" panose="02020603050405020304" pitchFamily="18" charset="0"/>
                          <a:cs typeface="Times New Roman" panose="02020603050405020304" pitchFamily="18" charset="0"/>
                        </a:rPr>
                        <a:t>overpack</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 waste containers that, upon removal from the shipping package, have been determined to be leaking or not in good condition.</a:t>
                      </a:r>
                    </a:p>
                    <a:p>
                      <a:pPr marL="228600" marR="0" indent="-228600">
                        <a:spcBef>
                          <a:spcPts val="300"/>
                        </a:spcBef>
                        <a:spcAft>
                          <a:spcPts val="300"/>
                        </a:spcAft>
                        <a:tabLst>
                          <a:tab pos="342900" algn="l"/>
                        </a:tabLst>
                      </a:pPr>
                      <a:r>
                        <a:rPr lang="en-US" sz="900" baseline="30000" dirty="0">
                          <a:effectLst/>
                          <a:latin typeface="Arial" panose="020B0604020202020204" pitchFamily="34" charset="0"/>
                          <a:ea typeface="Times New Roman" panose="02020603050405020304" pitchFamily="18" charset="0"/>
                          <a:cs typeface="Times New Roman" panose="02020603050405020304" pitchFamily="18" charset="0"/>
                        </a:rPr>
                        <a:t>b</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      “SC” =</a:t>
                      </a:r>
                      <a:r>
                        <a:rPr lang="en-US" sz="900" baseline="0" dirty="0">
                          <a:effectLst/>
                          <a:latin typeface="Arial" panose="020B0604020202020204" pitchFamily="34" charset="0"/>
                          <a:ea typeface="Times New Roman" panose="02020603050405020304" pitchFamily="18" charset="0"/>
                          <a:cs typeface="Times New Roman" panose="02020603050405020304" pitchFamily="18" charset="0"/>
                        </a:rPr>
                        <a:t> Shielded Container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6573447"/>
                  </a:ext>
                </a:extLst>
              </a:tr>
            </a:tbl>
          </a:graphicData>
        </a:graphic>
      </p:graphicFrame>
    </p:spTree>
    <p:extLst>
      <p:ext uri="{BB962C8B-B14F-4D97-AF65-F5344CB8AC3E}">
        <p14:creationId xmlns:p14="http://schemas.microsoft.com/office/powerpoint/2010/main" val="196554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215" y="2067911"/>
            <a:ext cx="8058150" cy="2997069"/>
          </a:xfrm>
        </p:spPr>
        <p:txBody>
          <a:bodyPr anchor="t" anchorCtr="0"/>
          <a:lstStyle/>
          <a:p>
            <a:pPr>
              <a:spcAft>
                <a:spcPts val="600"/>
              </a:spcAft>
            </a:pPr>
            <a:r>
              <a:rPr lang="en-US" sz="2300" dirty="0"/>
              <a:t>On April 28, 2022, the four new shielded containers were approved by the Nuclear Regulatory Commission (</a:t>
            </a:r>
            <a:r>
              <a:rPr lang="en-US" sz="2300" b="1" dirty="0"/>
              <a:t>NRC</a:t>
            </a:r>
            <a:r>
              <a:rPr lang="en-US" sz="2300" dirty="0"/>
              <a:t>). </a:t>
            </a:r>
          </a:p>
          <a:p>
            <a:pPr>
              <a:spcAft>
                <a:spcPts val="600"/>
              </a:spcAft>
            </a:pPr>
            <a:r>
              <a:rPr lang="en-US" sz="2300" dirty="0"/>
              <a:t>These containers are robust and safe as demonstrated by rigorous testing and analysis, which is discussed in the NRC Safety Evaluation Report (</a:t>
            </a:r>
            <a:r>
              <a:rPr lang="en-US" sz="2300" b="1" dirty="0"/>
              <a:t>SER</a:t>
            </a:r>
            <a:r>
              <a:rPr lang="en-US" sz="2300" dirty="0"/>
              <a:t>). </a:t>
            </a:r>
          </a:p>
          <a:p>
            <a:pPr>
              <a:spcAft>
                <a:spcPts val="600"/>
              </a:spcAft>
            </a:pPr>
            <a:r>
              <a:rPr lang="en-US" sz="2300" dirty="0"/>
              <a:t>These containers meet Department of Transportation 7A specifications.</a:t>
            </a:r>
          </a:p>
        </p:txBody>
      </p:sp>
      <p:sp>
        <p:nvSpPr>
          <p:cNvPr id="4" name="Slide Number Placeholder 3"/>
          <p:cNvSpPr>
            <a:spLocks noGrp="1"/>
          </p:cNvSpPr>
          <p:nvPr>
            <p:ph type="sldNum" sz="quarter" idx="12"/>
          </p:nvPr>
        </p:nvSpPr>
        <p:spPr/>
        <p:txBody>
          <a:bodyPr/>
          <a:lstStyle/>
          <a:p>
            <a:fld id="{A2D8EBE8-58D1-406C-8AB0-18BD238FD397}" type="slidenum">
              <a:rPr lang="en-US" smtClean="0"/>
              <a:t>11</a:t>
            </a:fld>
            <a:endParaRPr lang="en-US" dirty="0"/>
          </a:p>
        </p:txBody>
      </p:sp>
      <p:sp>
        <p:nvSpPr>
          <p:cNvPr id="6" name="Title 1"/>
          <p:cNvSpPr>
            <a:spLocks noGrp="1"/>
          </p:cNvSpPr>
          <p:nvPr>
            <p:ph type="title"/>
          </p:nvPr>
        </p:nvSpPr>
        <p:spPr>
          <a:xfrm>
            <a:off x="405765" y="237692"/>
            <a:ext cx="8229600" cy="1143000"/>
          </a:xfrm>
        </p:spPr>
        <p:txBody>
          <a:bodyPr/>
          <a:lstStyle/>
          <a:p>
            <a:r>
              <a:rPr lang="en-US" sz="4200" dirty="0">
                <a:solidFill>
                  <a:schemeClr val="tx1"/>
                </a:solidFill>
              </a:rPr>
              <a:t>Shielded Container Information</a:t>
            </a:r>
          </a:p>
        </p:txBody>
      </p:sp>
      <p:sp>
        <p:nvSpPr>
          <p:cNvPr id="9"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17165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255" y="715941"/>
            <a:ext cx="8831144" cy="5312883"/>
          </a:xfrm>
          <a:prstGeom prst="rect">
            <a:avLst/>
          </a:prstGeom>
        </p:spPr>
      </p:pic>
      <p:sp>
        <p:nvSpPr>
          <p:cNvPr id="4" name="Slide Number Placeholder 3"/>
          <p:cNvSpPr>
            <a:spLocks noGrp="1"/>
          </p:cNvSpPr>
          <p:nvPr>
            <p:ph type="sldNum" sz="quarter" idx="12"/>
          </p:nvPr>
        </p:nvSpPr>
        <p:spPr/>
        <p:txBody>
          <a:bodyPr/>
          <a:lstStyle/>
          <a:p>
            <a:fld id="{A2D8EBE8-58D1-406C-8AB0-18BD238FD397}" type="slidenum">
              <a:rPr lang="en-US" smtClean="0"/>
              <a:t>12</a:t>
            </a:fld>
            <a:endParaRPr lang="en-US" dirty="0"/>
          </a:p>
        </p:txBody>
      </p:sp>
      <p:sp>
        <p:nvSpPr>
          <p:cNvPr id="6" name="Title 1"/>
          <p:cNvSpPr>
            <a:spLocks noGrp="1"/>
          </p:cNvSpPr>
          <p:nvPr>
            <p:ph type="title"/>
          </p:nvPr>
        </p:nvSpPr>
        <p:spPr>
          <a:xfrm>
            <a:off x="166255" y="41975"/>
            <a:ext cx="8901543" cy="801879"/>
          </a:xfrm>
        </p:spPr>
        <p:txBody>
          <a:bodyPr/>
          <a:lstStyle/>
          <a:p>
            <a:r>
              <a:rPr lang="en-US" sz="3600" dirty="0">
                <a:solidFill>
                  <a:schemeClr val="tx1"/>
                </a:solidFill>
              </a:rPr>
              <a:t>Shielded Container Information cont.</a:t>
            </a:r>
            <a:endParaRPr lang="en-US" sz="3600" i="1" dirty="0">
              <a:solidFill>
                <a:schemeClr val="tx1"/>
              </a:solidFill>
            </a:endParaRPr>
          </a:p>
        </p:txBody>
      </p:sp>
      <p:sp>
        <p:nvSpPr>
          <p:cNvPr id="8"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
        <p:nvSpPr>
          <p:cNvPr id="30" name="TextBox 29"/>
          <p:cNvSpPr txBox="1"/>
          <p:nvPr/>
        </p:nvSpPr>
        <p:spPr>
          <a:xfrm>
            <a:off x="1324304" y="838005"/>
            <a:ext cx="1059180" cy="369332"/>
          </a:xfrm>
          <a:prstGeom prst="rect">
            <a:avLst/>
          </a:prstGeom>
          <a:solidFill>
            <a:schemeClr val="bg1"/>
          </a:solidFill>
          <a:ln>
            <a:noFill/>
          </a:ln>
        </p:spPr>
        <p:txBody>
          <a:bodyPr wrap="square" rtlCol="0">
            <a:spAutoFit/>
          </a:bodyPr>
          <a:lstStyle/>
          <a:p>
            <a:endParaRPr lang="en-US" dirty="0"/>
          </a:p>
        </p:txBody>
      </p:sp>
      <p:sp>
        <p:nvSpPr>
          <p:cNvPr id="31" name="TextBox 30"/>
          <p:cNvSpPr txBox="1"/>
          <p:nvPr/>
        </p:nvSpPr>
        <p:spPr>
          <a:xfrm>
            <a:off x="4950880" y="1018678"/>
            <a:ext cx="937203" cy="256620"/>
          </a:xfrm>
          <a:prstGeom prst="rect">
            <a:avLst/>
          </a:prstGeom>
          <a:solidFill>
            <a:schemeClr val="bg1"/>
          </a:solidFill>
          <a:ln>
            <a:noFill/>
          </a:ln>
        </p:spPr>
        <p:txBody>
          <a:bodyPr wrap="square" rtlCol="0">
            <a:spAutoFit/>
          </a:bodyPr>
          <a:lstStyle/>
          <a:p>
            <a:endParaRPr lang="en-US" dirty="0"/>
          </a:p>
        </p:txBody>
      </p:sp>
      <p:sp>
        <p:nvSpPr>
          <p:cNvPr id="5" name="Rectangle 4"/>
          <p:cNvSpPr/>
          <p:nvPr/>
        </p:nvSpPr>
        <p:spPr>
          <a:xfrm>
            <a:off x="4829299" y="692391"/>
            <a:ext cx="998913" cy="274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973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Classification</a:t>
            </a:r>
            <a:endParaRPr lang="en-US" dirty="0"/>
          </a:p>
        </p:txBody>
      </p:sp>
      <p:sp>
        <p:nvSpPr>
          <p:cNvPr id="3" name="Content Placeholder 2"/>
          <p:cNvSpPr>
            <a:spLocks noGrp="1"/>
          </p:cNvSpPr>
          <p:nvPr>
            <p:ph idx="1"/>
          </p:nvPr>
        </p:nvSpPr>
        <p:spPr>
          <a:xfrm>
            <a:off x="337088" y="1296265"/>
            <a:ext cx="8589936" cy="4825566"/>
          </a:xfrm>
        </p:spPr>
        <p:txBody>
          <a:bodyPr/>
          <a:lstStyle/>
          <a:p>
            <a:pPr>
              <a:spcBef>
                <a:spcPts val="600"/>
              </a:spcBef>
            </a:pPr>
            <a:r>
              <a:rPr lang="en-US" sz="2000" dirty="0" smtClean="0"/>
              <a:t>This PMR addresses the addition of four new shielded containers.</a:t>
            </a:r>
          </a:p>
          <a:p>
            <a:pPr>
              <a:spcBef>
                <a:spcPts val="1200"/>
              </a:spcBef>
            </a:pPr>
            <a:r>
              <a:rPr lang="en-US" sz="2000" dirty="0"/>
              <a:t>Pursuant to 20.4.1.900 New Mexico Administrative Code (</a:t>
            </a:r>
            <a:r>
              <a:rPr lang="en-US" sz="2000" b="1" dirty="0"/>
              <a:t>NMAC</a:t>
            </a:r>
            <a:r>
              <a:rPr lang="en-US" sz="2000" dirty="0"/>
              <a:t>) (incorporating 40 CFR §270.42 Appendix I), the addition of four new shielded containers is identified as a Class 2 PMR.</a:t>
            </a:r>
          </a:p>
          <a:p>
            <a:pPr lvl="1">
              <a:spcBef>
                <a:spcPts val="1800"/>
              </a:spcBef>
            </a:pPr>
            <a:r>
              <a:rPr lang="en-US" sz="1800" i="1" dirty="0"/>
              <a:t>20.4.1.900 NMAC incorporating 40 CFR 270.42, Appendix I, Item F, Containers, 4. Storage or treatment of different wastes in containers: b, that do not require the addition of units or a change in the treatment process or management standards, and provided that the units have previously received wastes of the same type </a:t>
            </a:r>
            <a:r>
              <a:rPr lang="en-US" sz="1800" i="1" dirty="0" smtClean="0"/>
              <a:t>…1*</a:t>
            </a:r>
            <a:endParaRPr lang="en-US" sz="1800" i="1" dirty="0"/>
          </a:p>
          <a:p>
            <a:pPr>
              <a:spcBef>
                <a:spcPts val="600"/>
              </a:spcBef>
            </a:pPr>
            <a:r>
              <a:rPr lang="en-US" sz="2000" dirty="0"/>
              <a:t>However, pursuant to 40 CFR §270.42(a)(3), the Permittees may elect to follow the procedures in 40 CFR §270.42(b) for Class 2 modifications instead of the Class 1 procedures. Therefore, the Permittees are electing to follow the Class 2 procedures in 40 CFR §270.42(b) pursuant to 40 CFR §270.42(a)(3).</a:t>
            </a:r>
            <a:endParaRPr lang="en-US" sz="2000" dirty="0"/>
          </a:p>
        </p:txBody>
      </p:sp>
      <p:sp>
        <p:nvSpPr>
          <p:cNvPr id="4" name="Slide Number Placeholder 3"/>
          <p:cNvSpPr>
            <a:spLocks noGrp="1"/>
          </p:cNvSpPr>
          <p:nvPr>
            <p:ph type="sldNum" sz="quarter" idx="12"/>
          </p:nvPr>
        </p:nvSpPr>
        <p:spPr/>
        <p:txBody>
          <a:bodyPr/>
          <a:lstStyle/>
          <a:p>
            <a:fld id="{A2D8EBE8-58D1-406C-8AB0-18BD238FD397}" type="slidenum">
              <a:rPr lang="en-US" smtClean="0"/>
              <a:t>13</a:t>
            </a:fld>
            <a:endParaRPr lang="en-US" dirty="0"/>
          </a:p>
        </p:txBody>
      </p:sp>
      <p:sp>
        <p:nvSpPr>
          <p:cNvPr id="6"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154191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393"/>
            <a:ext cx="8229600" cy="1143000"/>
          </a:xfrm>
        </p:spPr>
        <p:txBody>
          <a:bodyPr/>
          <a:lstStyle/>
          <a:p>
            <a:r>
              <a:rPr lang="en-US" dirty="0"/>
              <a:t>Reasons the Modification is Needed</a:t>
            </a:r>
          </a:p>
        </p:txBody>
      </p:sp>
      <p:sp>
        <p:nvSpPr>
          <p:cNvPr id="3" name="Content Placeholder 2"/>
          <p:cNvSpPr>
            <a:spLocks noGrp="1"/>
          </p:cNvSpPr>
          <p:nvPr>
            <p:ph idx="1"/>
          </p:nvPr>
        </p:nvSpPr>
        <p:spPr>
          <a:xfrm>
            <a:off x="391531" y="1717096"/>
            <a:ext cx="8449222" cy="4603805"/>
          </a:xfrm>
        </p:spPr>
        <p:txBody>
          <a:bodyPr/>
          <a:lstStyle/>
          <a:p>
            <a:pPr>
              <a:spcBef>
                <a:spcPts val="0"/>
              </a:spcBef>
              <a:spcAft>
                <a:spcPts val="600"/>
              </a:spcAft>
            </a:pPr>
            <a:r>
              <a:rPr lang="en-US" sz="2400" dirty="0"/>
              <a:t>The changes described in this PMR are needed to support and continue the management of remote-handled (</a:t>
            </a:r>
            <a:r>
              <a:rPr lang="en-US" sz="2400" b="1" dirty="0"/>
              <a:t>RH</a:t>
            </a:r>
            <a:r>
              <a:rPr lang="en-US" sz="2400" dirty="0"/>
              <a:t>) TRU mixed waste as contact-handled (</a:t>
            </a:r>
            <a:r>
              <a:rPr lang="en-US" sz="2400" b="1" dirty="0"/>
              <a:t>CH</a:t>
            </a:r>
            <a:r>
              <a:rPr lang="en-US" sz="2400" dirty="0"/>
              <a:t>) TRU mixed waste at the WIPP facility.</a:t>
            </a:r>
          </a:p>
          <a:p>
            <a:pPr lvl="1">
              <a:spcBef>
                <a:spcPts val="0"/>
              </a:spcBef>
              <a:spcAft>
                <a:spcPts val="600"/>
              </a:spcAft>
            </a:pPr>
            <a:r>
              <a:rPr lang="en-US" sz="1900" dirty="0"/>
              <a:t>The four new shielded containers will allow the generator/storage sites to proceed with their RH TRU mixed waste shipments for disposal at the WIPP facility. This will allow the Permittees to emplace RH TRU mixed waste in active waste panels during the suspension of RH TRU mixed waste activities.</a:t>
            </a:r>
          </a:p>
          <a:p>
            <a:pPr lvl="1">
              <a:spcBef>
                <a:spcPts val="0"/>
              </a:spcBef>
              <a:spcAft>
                <a:spcPts val="600"/>
              </a:spcAft>
            </a:pPr>
            <a:r>
              <a:rPr lang="en-US" sz="1900" dirty="0"/>
              <a:t>The Permittees have determined that most of the RH TRU mixed waste inventory stored at generator/storage sites can be safely shipped and disposed at the WIPP facility by utilizing four new shielded containers.</a:t>
            </a:r>
          </a:p>
        </p:txBody>
      </p:sp>
      <p:sp>
        <p:nvSpPr>
          <p:cNvPr id="4" name="Slide Number Placeholder 3"/>
          <p:cNvSpPr>
            <a:spLocks noGrp="1"/>
          </p:cNvSpPr>
          <p:nvPr>
            <p:ph type="sldNum" sz="quarter" idx="12"/>
          </p:nvPr>
        </p:nvSpPr>
        <p:spPr/>
        <p:txBody>
          <a:bodyPr/>
          <a:lstStyle/>
          <a:p>
            <a:fld id="{A2D8EBE8-58D1-406C-8AB0-18BD238FD397}" type="slidenum">
              <a:rPr lang="en-US" smtClean="0"/>
              <a:t>14</a:t>
            </a:fld>
            <a:endParaRPr lang="en-US" dirty="0"/>
          </a:p>
        </p:txBody>
      </p:sp>
      <p:sp>
        <p:nvSpPr>
          <p:cNvPr id="6"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143179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892"/>
            <a:ext cx="8229600" cy="1143000"/>
          </a:xfrm>
        </p:spPr>
        <p:txBody>
          <a:bodyPr/>
          <a:lstStyle/>
          <a:p>
            <a:r>
              <a:rPr lang="en-US" dirty="0">
                <a:solidFill>
                  <a:schemeClr val="tx1"/>
                </a:solidFill>
              </a:rPr>
              <a:t>Applicable Information </a:t>
            </a:r>
            <a:br>
              <a:rPr lang="en-US" dirty="0">
                <a:solidFill>
                  <a:schemeClr val="tx1"/>
                </a:solidFill>
              </a:rPr>
            </a:br>
            <a:r>
              <a:rPr lang="en-US" dirty="0">
                <a:solidFill>
                  <a:schemeClr val="tx1"/>
                </a:solidFill>
              </a:rPr>
              <a:t>Included in the </a:t>
            </a:r>
            <a:br>
              <a:rPr lang="en-US" dirty="0">
                <a:solidFill>
                  <a:schemeClr val="tx1"/>
                </a:solidFill>
              </a:rPr>
            </a:br>
            <a:r>
              <a:rPr lang="en-US" dirty="0">
                <a:solidFill>
                  <a:schemeClr val="tx1"/>
                </a:solidFill>
              </a:rPr>
              <a:t>Permit Modification Request</a:t>
            </a:r>
            <a:endParaRPr lang="en-US" dirty="0"/>
          </a:p>
        </p:txBody>
      </p:sp>
      <p:sp>
        <p:nvSpPr>
          <p:cNvPr id="3" name="Content Placeholder 2"/>
          <p:cNvSpPr>
            <a:spLocks noGrp="1"/>
          </p:cNvSpPr>
          <p:nvPr>
            <p:ph idx="1"/>
          </p:nvPr>
        </p:nvSpPr>
        <p:spPr>
          <a:xfrm>
            <a:off x="457200" y="2890982"/>
            <a:ext cx="8229600" cy="3235181"/>
          </a:xfrm>
        </p:spPr>
        <p:txBody>
          <a:bodyPr/>
          <a:lstStyle/>
          <a:p>
            <a:r>
              <a:rPr lang="en-US" sz="2200" dirty="0"/>
              <a:t>This PMR provides the necessary information required by 20.4.1.900 NMAC (incorporating 40 CFR §270.42(b)(1)(iv)) including the applicable information required by 40 CFR §§270.13 through 270.21, 270.62, and 270.63.</a:t>
            </a:r>
          </a:p>
          <a:p>
            <a:endParaRPr lang="en-US" dirty="0"/>
          </a:p>
        </p:txBody>
      </p:sp>
      <p:sp>
        <p:nvSpPr>
          <p:cNvPr id="4" name="Slide Number Placeholder 3"/>
          <p:cNvSpPr>
            <a:spLocks noGrp="1"/>
          </p:cNvSpPr>
          <p:nvPr>
            <p:ph type="sldNum" sz="quarter" idx="12"/>
          </p:nvPr>
        </p:nvSpPr>
        <p:spPr/>
        <p:txBody>
          <a:bodyPr/>
          <a:lstStyle/>
          <a:p>
            <a:fld id="{A2D8EBE8-58D1-406C-8AB0-18BD238FD397}" type="slidenum">
              <a:rPr lang="en-US" smtClean="0"/>
              <a:t>15</a:t>
            </a:fld>
            <a:endParaRPr lang="en-US" dirty="0"/>
          </a:p>
        </p:txBody>
      </p:sp>
      <p:sp>
        <p:nvSpPr>
          <p:cNvPr id="7"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345415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Summary</a:t>
            </a:r>
            <a:endParaRPr lang="en-US" dirty="0"/>
          </a:p>
        </p:txBody>
      </p:sp>
      <p:sp>
        <p:nvSpPr>
          <p:cNvPr id="3" name="Content Placeholder 2"/>
          <p:cNvSpPr>
            <a:spLocks noGrp="1"/>
          </p:cNvSpPr>
          <p:nvPr>
            <p:ph idx="1"/>
          </p:nvPr>
        </p:nvSpPr>
        <p:spPr>
          <a:xfrm>
            <a:off x="457200" y="1297820"/>
            <a:ext cx="8229600" cy="4693076"/>
          </a:xfrm>
        </p:spPr>
        <p:txBody>
          <a:bodyPr/>
          <a:lstStyle/>
          <a:p>
            <a:pPr>
              <a:spcBef>
                <a:spcPts val="0"/>
              </a:spcBef>
              <a:spcAft>
                <a:spcPts val="600"/>
              </a:spcAft>
            </a:pPr>
            <a:r>
              <a:rPr lang="en-US" sz="2000" dirty="0"/>
              <a:t>This PMR adds four new shielded containers to support and continue the management of RH TRU mixed waste as CH TRU mixed waste at the WIPP facility. </a:t>
            </a:r>
          </a:p>
          <a:p>
            <a:pPr lvl="1">
              <a:spcBef>
                <a:spcPts val="0"/>
              </a:spcBef>
              <a:spcAft>
                <a:spcPts val="600"/>
              </a:spcAft>
            </a:pPr>
            <a:r>
              <a:rPr lang="en-US" sz="2000" dirty="0"/>
              <a:t>This PMR does not alter the TRU mixed waste management standards already authorized by the Permit at the WIPP facility (i.e., RH TRU mixed waste received in shielded containers will be managed and stored as CH TRU mixed waste in accordance with 40 CFR Part 264, Subpart I).</a:t>
            </a:r>
          </a:p>
          <a:p>
            <a:pPr lvl="1">
              <a:spcBef>
                <a:spcPts val="0"/>
              </a:spcBef>
              <a:spcAft>
                <a:spcPts val="600"/>
              </a:spcAft>
            </a:pPr>
            <a:r>
              <a:rPr lang="en-US" sz="2000" dirty="0"/>
              <a:t>This PMR does not alter the TRU mixed waste management practices already authorized by the Permit at the WIPP facility. </a:t>
            </a:r>
          </a:p>
          <a:p>
            <a:pPr>
              <a:spcBef>
                <a:spcPts val="0"/>
              </a:spcBef>
              <a:spcAft>
                <a:spcPts val="600"/>
              </a:spcAft>
            </a:pPr>
            <a:r>
              <a:rPr lang="en-US" sz="2000" dirty="0"/>
              <a:t>This PMR does not reduce the ability of the Permittees to provide continued protection of human health and the environment. </a:t>
            </a:r>
          </a:p>
          <a:p>
            <a:endParaRPr lang="en-US" dirty="0"/>
          </a:p>
        </p:txBody>
      </p:sp>
      <p:sp>
        <p:nvSpPr>
          <p:cNvPr id="4" name="Slide Number Placeholder 3"/>
          <p:cNvSpPr>
            <a:spLocks noGrp="1"/>
          </p:cNvSpPr>
          <p:nvPr>
            <p:ph type="sldNum" sz="quarter" idx="12"/>
          </p:nvPr>
        </p:nvSpPr>
        <p:spPr/>
        <p:txBody>
          <a:bodyPr/>
          <a:lstStyle/>
          <a:p>
            <a:fld id="{A2D8EBE8-58D1-406C-8AB0-18BD238FD397}" type="slidenum">
              <a:rPr lang="en-US" smtClean="0"/>
              <a:t>16</a:t>
            </a:fld>
            <a:endParaRPr lang="en-US" dirty="0"/>
          </a:p>
        </p:txBody>
      </p:sp>
      <p:sp>
        <p:nvSpPr>
          <p:cNvPr id="7"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319033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17" y="1902690"/>
            <a:ext cx="8229600" cy="2156547"/>
          </a:xfrm>
        </p:spPr>
        <p:txBody>
          <a:bodyPr/>
          <a:lstStyle/>
          <a:p>
            <a:r>
              <a:rPr lang="en-US" dirty="0"/>
              <a:t>Questions?</a:t>
            </a:r>
            <a:r>
              <a:rPr lang="en-US" sz="1800" dirty="0"/>
              <a:t/>
            </a:r>
            <a:br>
              <a:rPr lang="en-US" sz="1800" dirty="0"/>
            </a:br>
            <a:endParaRPr lang="en-US" sz="2000" dirty="0"/>
          </a:p>
        </p:txBody>
      </p:sp>
      <p:sp>
        <p:nvSpPr>
          <p:cNvPr id="4" name="Slide Number Placeholder 3"/>
          <p:cNvSpPr>
            <a:spLocks noGrp="1"/>
          </p:cNvSpPr>
          <p:nvPr>
            <p:ph type="sldNum" sz="quarter" idx="12"/>
          </p:nvPr>
        </p:nvSpPr>
        <p:spPr/>
        <p:txBody>
          <a:bodyPr/>
          <a:lstStyle/>
          <a:p>
            <a:fld id="{A2D8EBE8-58D1-406C-8AB0-18BD238FD397}" type="slidenum">
              <a:rPr lang="en-US" smtClean="0"/>
              <a:t>17</a:t>
            </a:fld>
            <a:endParaRPr lang="en-US" dirty="0"/>
          </a:p>
        </p:txBody>
      </p:sp>
      <p:sp>
        <p:nvSpPr>
          <p:cNvPr id="5"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2692126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545" y="127000"/>
            <a:ext cx="7943071" cy="1501285"/>
          </a:xfrm>
        </p:spPr>
        <p:txBody>
          <a:bodyPr/>
          <a:lstStyle/>
          <a:p>
            <a:r>
              <a:rPr lang="en-US" sz="2800" dirty="0"/>
              <a:t>SC-30G1 Shielded Container and Container Assembly</a:t>
            </a:r>
            <a:br>
              <a:rPr lang="en-US" sz="2800" dirty="0"/>
            </a:br>
            <a:r>
              <a:rPr lang="en-US" sz="1600" b="1" dirty="0"/>
              <a:t>(Authorized under the current Permit)</a:t>
            </a:r>
            <a:r>
              <a:rPr lang="en-US" sz="1600" dirty="0"/>
              <a:t/>
            </a:r>
            <a:br>
              <a:rPr lang="en-US" sz="1600" dirty="0"/>
            </a:br>
            <a:r>
              <a:rPr lang="en-US" sz="1600" dirty="0"/>
              <a:t>[The NMED approved a Class 2 PMR on November 1, 2012]</a:t>
            </a:r>
            <a:r>
              <a:rPr lang="en-US" sz="2800" dirty="0"/>
              <a:t/>
            </a:r>
            <a:br>
              <a:rPr lang="en-US" sz="2800" dirty="0"/>
            </a:br>
            <a:endParaRPr lang="en-US" sz="1200" dirty="0"/>
          </a:p>
        </p:txBody>
      </p:sp>
      <p:sp>
        <p:nvSpPr>
          <p:cNvPr id="4" name="Slide Number Placeholder 3"/>
          <p:cNvSpPr>
            <a:spLocks noGrp="1"/>
          </p:cNvSpPr>
          <p:nvPr>
            <p:ph type="sldNum" sz="quarter" idx="12"/>
          </p:nvPr>
        </p:nvSpPr>
        <p:spPr/>
        <p:txBody>
          <a:bodyPr/>
          <a:lstStyle/>
          <a:p>
            <a:fld id="{A2D8EBE8-58D1-406C-8AB0-18BD238FD397}" type="slidenum">
              <a:rPr lang="en-US" smtClean="0"/>
              <a:t>18</a:t>
            </a:fld>
            <a:endParaRPr lang="en-US" dirty="0"/>
          </a:p>
        </p:txBody>
      </p:sp>
      <p:sp>
        <p:nvSpPr>
          <p:cNvPr id="5"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100667" y="1515531"/>
            <a:ext cx="3302000" cy="4530587"/>
          </a:xfrm>
          <a:prstGeom prst="rect">
            <a:avLst/>
          </a:prstGeom>
        </p:spPr>
      </p:pic>
      <p:pic>
        <p:nvPicPr>
          <p:cNvPr id="8" name="Picture 7"/>
          <p:cNvPicPr>
            <a:picLocks noChangeAspect="1"/>
          </p:cNvPicPr>
          <p:nvPr/>
        </p:nvPicPr>
        <p:blipFill>
          <a:blip r:embed="rId4"/>
          <a:stretch>
            <a:fillRect/>
          </a:stretch>
        </p:blipFill>
        <p:spPr>
          <a:xfrm>
            <a:off x="4689352" y="1515532"/>
            <a:ext cx="3472512" cy="4530587"/>
          </a:xfrm>
          <a:prstGeom prst="rect">
            <a:avLst/>
          </a:prstGeom>
        </p:spPr>
      </p:pic>
    </p:spTree>
    <p:extLst>
      <p:ext uri="{BB962C8B-B14F-4D97-AF65-F5344CB8AC3E}">
        <p14:creationId xmlns:p14="http://schemas.microsoft.com/office/powerpoint/2010/main" val="4000076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545" y="148232"/>
            <a:ext cx="7943071" cy="929720"/>
          </a:xfrm>
        </p:spPr>
        <p:txBody>
          <a:bodyPr/>
          <a:lstStyle/>
          <a:p>
            <a:r>
              <a:rPr lang="en-US" sz="2800" dirty="0"/>
              <a:t>New SC-30G2 Shielded Container and Container Assembly</a:t>
            </a:r>
            <a:endParaRPr lang="en-US" sz="1200" dirty="0"/>
          </a:p>
        </p:txBody>
      </p:sp>
      <p:sp>
        <p:nvSpPr>
          <p:cNvPr id="4" name="Slide Number Placeholder 3"/>
          <p:cNvSpPr>
            <a:spLocks noGrp="1"/>
          </p:cNvSpPr>
          <p:nvPr>
            <p:ph type="sldNum" sz="quarter" idx="12"/>
          </p:nvPr>
        </p:nvSpPr>
        <p:spPr/>
        <p:txBody>
          <a:bodyPr/>
          <a:lstStyle/>
          <a:p>
            <a:fld id="{A2D8EBE8-58D1-406C-8AB0-18BD238FD397}" type="slidenum">
              <a:rPr lang="en-US" smtClean="0"/>
              <a:t>19</a:t>
            </a:fld>
            <a:endParaRPr lang="en-US" dirty="0"/>
          </a:p>
        </p:txBody>
      </p:sp>
      <p:sp>
        <p:nvSpPr>
          <p:cNvPr id="5"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pic>
        <p:nvPicPr>
          <p:cNvPr id="3" name="Picture 2"/>
          <p:cNvPicPr>
            <a:picLocks noChangeAspect="1"/>
          </p:cNvPicPr>
          <p:nvPr/>
        </p:nvPicPr>
        <p:blipFill>
          <a:blip r:embed="rId3"/>
          <a:stretch>
            <a:fillRect/>
          </a:stretch>
        </p:blipFill>
        <p:spPr>
          <a:xfrm>
            <a:off x="670163" y="1140730"/>
            <a:ext cx="3797760" cy="4811642"/>
          </a:xfrm>
          <a:prstGeom prst="rect">
            <a:avLst/>
          </a:prstGeom>
        </p:spPr>
      </p:pic>
      <p:pic>
        <p:nvPicPr>
          <p:cNvPr id="6" name="Picture 5"/>
          <p:cNvPicPr>
            <a:picLocks noChangeAspect="1"/>
          </p:cNvPicPr>
          <p:nvPr/>
        </p:nvPicPr>
        <p:blipFill>
          <a:blip r:embed="rId4"/>
          <a:stretch>
            <a:fillRect/>
          </a:stretch>
        </p:blipFill>
        <p:spPr>
          <a:xfrm>
            <a:off x="4700080" y="1137020"/>
            <a:ext cx="3799163" cy="4815352"/>
          </a:xfrm>
          <a:prstGeom prst="rect">
            <a:avLst/>
          </a:prstGeom>
        </p:spPr>
      </p:pic>
    </p:spTree>
    <p:extLst>
      <p:ext uri="{BB962C8B-B14F-4D97-AF65-F5344CB8AC3E}">
        <p14:creationId xmlns:p14="http://schemas.microsoft.com/office/powerpoint/2010/main" val="206590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617" y="985951"/>
            <a:ext cx="8049599" cy="5162400"/>
          </a:xfrm>
        </p:spPr>
        <p:txBody>
          <a:bodyPr anchor="t" anchorCtr="0"/>
          <a:lstStyle/>
          <a:p>
            <a:pPr>
              <a:spcAft>
                <a:spcPts val="600"/>
              </a:spcAft>
            </a:pPr>
            <a:r>
              <a:rPr lang="en-US" sz="2000" dirty="0"/>
              <a:t>This Permit Modification Request (</a:t>
            </a:r>
            <a:r>
              <a:rPr lang="en-US" sz="2000" b="1" dirty="0"/>
              <a:t>PMR</a:t>
            </a:r>
            <a:r>
              <a:rPr lang="en-US" sz="2000" dirty="0"/>
              <a:t>) allows the Permittees to consolidate audit scheduling information into Permit Attachment C6, Section C6-1, in order to remove redundancy and clarify subsequent audits.</a:t>
            </a:r>
          </a:p>
          <a:p>
            <a:pPr>
              <a:spcAft>
                <a:spcPts val="600"/>
              </a:spcAft>
            </a:pPr>
            <a:r>
              <a:rPr lang="en-US" sz="2000" dirty="0"/>
              <a:t>This PMR adds a graded approach-based scheduling criteria for generator/storage site recertification audits to Permit Attachment C6, Section C6-1, </a:t>
            </a:r>
            <a:r>
              <a:rPr lang="en-US" sz="2000" i="1" dirty="0"/>
              <a:t>Introduction</a:t>
            </a:r>
            <a:r>
              <a:rPr lang="en-US" sz="2000" dirty="0"/>
              <a:t>:</a:t>
            </a:r>
            <a:endParaRPr lang="en-US" sz="1800" dirty="0"/>
          </a:p>
          <a:p>
            <a:pPr lvl="2">
              <a:spcBef>
                <a:spcPts val="0"/>
              </a:spcBef>
              <a:spcAft>
                <a:spcPts val="0"/>
              </a:spcAft>
            </a:pPr>
            <a:r>
              <a:rPr lang="en-US" sz="1800" dirty="0"/>
              <a:t>replacement of the contracting organization performing the transuranic (</a:t>
            </a:r>
            <a:r>
              <a:rPr lang="en-US" sz="1800" b="1" dirty="0"/>
              <a:t>TRU</a:t>
            </a:r>
            <a:r>
              <a:rPr lang="en-US" sz="1800" dirty="0"/>
              <a:t>) waste management,</a:t>
            </a:r>
          </a:p>
          <a:p>
            <a:pPr lvl="2">
              <a:spcBef>
                <a:spcPts val="0"/>
              </a:spcBef>
              <a:spcAft>
                <a:spcPts val="0"/>
              </a:spcAft>
            </a:pPr>
            <a:r>
              <a:rPr lang="en-US" sz="1800" dirty="0"/>
              <a:t>new Permit-related waste characterization activities, </a:t>
            </a:r>
          </a:p>
          <a:p>
            <a:pPr lvl="2">
              <a:spcBef>
                <a:spcPts val="0"/>
              </a:spcBef>
              <a:spcAft>
                <a:spcPts val="0"/>
              </a:spcAft>
            </a:pPr>
            <a:r>
              <a:rPr lang="en-US" sz="1800" dirty="0"/>
              <a:t>changes in waste types or forms, </a:t>
            </a:r>
          </a:p>
          <a:p>
            <a:pPr lvl="2">
              <a:spcBef>
                <a:spcPts val="0"/>
              </a:spcBef>
              <a:spcAft>
                <a:spcPts val="0"/>
              </a:spcAft>
            </a:pPr>
            <a:r>
              <a:rPr lang="en-US" sz="1800" dirty="0"/>
              <a:t>quantity of waste being characterized,</a:t>
            </a:r>
          </a:p>
          <a:p>
            <a:pPr lvl="2">
              <a:spcBef>
                <a:spcPts val="0"/>
              </a:spcBef>
              <a:spcAft>
                <a:spcPts val="0"/>
              </a:spcAft>
            </a:pPr>
            <a:r>
              <a:rPr lang="en-US" sz="1800" dirty="0"/>
              <a:t>unexpected issues or events, </a:t>
            </a:r>
          </a:p>
          <a:p>
            <a:pPr lvl="2">
              <a:spcBef>
                <a:spcPts val="0"/>
              </a:spcBef>
              <a:spcAft>
                <a:spcPts val="0"/>
              </a:spcAft>
            </a:pPr>
            <a:r>
              <a:rPr lang="en-US" sz="1800" dirty="0"/>
              <a:t>results of previous audits, and</a:t>
            </a:r>
          </a:p>
          <a:p>
            <a:pPr lvl="2">
              <a:spcBef>
                <a:spcPts val="0"/>
              </a:spcBef>
              <a:spcAft>
                <a:spcPts val="0"/>
              </a:spcAft>
            </a:pPr>
            <a:r>
              <a:rPr lang="en-US" sz="1800" dirty="0"/>
              <a:t>input received from the New Mexico Environment Department (</a:t>
            </a:r>
            <a:r>
              <a:rPr lang="en-US" sz="1800" b="1" dirty="0"/>
              <a:t>NMED</a:t>
            </a:r>
            <a:r>
              <a:rPr lang="en-US" sz="1800" dirty="0"/>
              <a:t>).</a:t>
            </a:r>
          </a:p>
          <a:p>
            <a:pPr lvl="1">
              <a:spcAft>
                <a:spcPts val="600"/>
              </a:spcAft>
            </a:pPr>
            <a:endParaRPr lang="en-US" sz="2000" i="1" dirty="0"/>
          </a:p>
        </p:txBody>
      </p:sp>
      <p:sp>
        <p:nvSpPr>
          <p:cNvPr id="4" name="Slide Number Placeholder 3"/>
          <p:cNvSpPr>
            <a:spLocks noGrp="1"/>
          </p:cNvSpPr>
          <p:nvPr>
            <p:ph type="sldNum" sz="quarter" idx="12"/>
          </p:nvPr>
        </p:nvSpPr>
        <p:spPr/>
        <p:txBody>
          <a:bodyPr/>
          <a:lstStyle/>
          <a:p>
            <a:fld id="{A2D8EBE8-58D1-406C-8AB0-18BD238FD397}" type="slidenum">
              <a:rPr lang="en-US" smtClean="0"/>
              <a:t>2</a:t>
            </a:fld>
            <a:endParaRPr lang="en-US" dirty="0"/>
          </a:p>
        </p:txBody>
      </p:sp>
      <p:sp>
        <p:nvSpPr>
          <p:cNvPr id="6" name="Title 1"/>
          <p:cNvSpPr>
            <a:spLocks noGrp="1"/>
          </p:cNvSpPr>
          <p:nvPr>
            <p:ph type="title"/>
          </p:nvPr>
        </p:nvSpPr>
        <p:spPr>
          <a:xfrm>
            <a:off x="499617" y="1800"/>
            <a:ext cx="8229600" cy="1143000"/>
          </a:xfrm>
        </p:spPr>
        <p:txBody>
          <a:bodyPr/>
          <a:lstStyle/>
          <a:p>
            <a:r>
              <a:rPr lang="en-US" sz="4200" dirty="0">
                <a:solidFill>
                  <a:schemeClr val="tx1"/>
                </a:solidFill>
              </a:rPr>
              <a:t>Summary of Changes</a:t>
            </a:r>
          </a:p>
        </p:txBody>
      </p:sp>
      <p:sp>
        <p:nvSpPr>
          <p:cNvPr id="9"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2562680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545" y="148232"/>
            <a:ext cx="7943071" cy="929720"/>
          </a:xfrm>
        </p:spPr>
        <p:txBody>
          <a:bodyPr/>
          <a:lstStyle/>
          <a:p>
            <a:r>
              <a:rPr lang="en-US" sz="2800" dirty="0"/>
              <a:t>New SC-30G3 Shielded Container and Container Assembly</a:t>
            </a:r>
            <a:endParaRPr lang="en-US" sz="1200" dirty="0"/>
          </a:p>
        </p:txBody>
      </p:sp>
      <p:sp>
        <p:nvSpPr>
          <p:cNvPr id="4" name="Slide Number Placeholder 3"/>
          <p:cNvSpPr>
            <a:spLocks noGrp="1"/>
          </p:cNvSpPr>
          <p:nvPr>
            <p:ph type="sldNum" sz="quarter" idx="12"/>
          </p:nvPr>
        </p:nvSpPr>
        <p:spPr/>
        <p:txBody>
          <a:bodyPr/>
          <a:lstStyle/>
          <a:p>
            <a:fld id="{A2D8EBE8-58D1-406C-8AB0-18BD238FD397}" type="slidenum">
              <a:rPr lang="en-US" smtClean="0"/>
              <a:t>20</a:t>
            </a:fld>
            <a:endParaRPr lang="en-US" dirty="0"/>
          </a:p>
        </p:txBody>
      </p:sp>
      <p:sp>
        <p:nvSpPr>
          <p:cNvPr id="5"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pic>
        <p:nvPicPr>
          <p:cNvPr id="7" name="Picture 6"/>
          <p:cNvPicPr>
            <a:picLocks noChangeAspect="1"/>
          </p:cNvPicPr>
          <p:nvPr/>
        </p:nvPicPr>
        <p:blipFill>
          <a:blip r:embed="rId3"/>
          <a:stretch>
            <a:fillRect/>
          </a:stretch>
        </p:blipFill>
        <p:spPr>
          <a:xfrm>
            <a:off x="604077" y="1202267"/>
            <a:ext cx="3899873" cy="4775301"/>
          </a:xfrm>
          <a:prstGeom prst="rect">
            <a:avLst/>
          </a:prstGeom>
        </p:spPr>
      </p:pic>
      <p:pic>
        <p:nvPicPr>
          <p:cNvPr id="8" name="Picture 7"/>
          <p:cNvPicPr>
            <a:picLocks noChangeAspect="1"/>
          </p:cNvPicPr>
          <p:nvPr/>
        </p:nvPicPr>
        <p:blipFill>
          <a:blip r:embed="rId4"/>
          <a:stretch>
            <a:fillRect/>
          </a:stretch>
        </p:blipFill>
        <p:spPr>
          <a:xfrm>
            <a:off x="4776995" y="1202267"/>
            <a:ext cx="3741997" cy="4775301"/>
          </a:xfrm>
          <a:prstGeom prst="rect">
            <a:avLst/>
          </a:prstGeom>
        </p:spPr>
      </p:pic>
    </p:spTree>
    <p:extLst>
      <p:ext uri="{BB962C8B-B14F-4D97-AF65-F5344CB8AC3E}">
        <p14:creationId xmlns:p14="http://schemas.microsoft.com/office/powerpoint/2010/main" val="3138496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545" y="148232"/>
            <a:ext cx="7943071" cy="929720"/>
          </a:xfrm>
        </p:spPr>
        <p:txBody>
          <a:bodyPr/>
          <a:lstStyle/>
          <a:p>
            <a:r>
              <a:rPr lang="en-US" sz="2800" dirty="0"/>
              <a:t>New SC-55G1 Shielded Container and Container Assembly</a:t>
            </a:r>
            <a:endParaRPr lang="en-US" sz="1200" dirty="0"/>
          </a:p>
        </p:txBody>
      </p:sp>
      <p:sp>
        <p:nvSpPr>
          <p:cNvPr id="4" name="Slide Number Placeholder 3"/>
          <p:cNvSpPr>
            <a:spLocks noGrp="1"/>
          </p:cNvSpPr>
          <p:nvPr>
            <p:ph type="sldNum" sz="quarter" idx="12"/>
          </p:nvPr>
        </p:nvSpPr>
        <p:spPr/>
        <p:txBody>
          <a:bodyPr/>
          <a:lstStyle/>
          <a:p>
            <a:fld id="{A2D8EBE8-58D1-406C-8AB0-18BD238FD397}" type="slidenum">
              <a:rPr lang="en-US" smtClean="0"/>
              <a:t>21</a:t>
            </a:fld>
            <a:endParaRPr lang="en-US" dirty="0"/>
          </a:p>
        </p:txBody>
      </p:sp>
      <p:sp>
        <p:nvSpPr>
          <p:cNvPr id="5"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pic>
        <p:nvPicPr>
          <p:cNvPr id="3" name="Picture 2"/>
          <p:cNvPicPr>
            <a:picLocks noChangeAspect="1"/>
          </p:cNvPicPr>
          <p:nvPr/>
        </p:nvPicPr>
        <p:blipFill>
          <a:blip r:embed="rId3"/>
          <a:stretch>
            <a:fillRect/>
          </a:stretch>
        </p:blipFill>
        <p:spPr>
          <a:xfrm>
            <a:off x="728545" y="1236383"/>
            <a:ext cx="3828272" cy="4848363"/>
          </a:xfrm>
          <a:prstGeom prst="rect">
            <a:avLst/>
          </a:prstGeom>
        </p:spPr>
      </p:pic>
      <p:pic>
        <p:nvPicPr>
          <p:cNvPr id="6" name="Picture 5"/>
          <p:cNvPicPr>
            <a:picLocks noChangeAspect="1"/>
          </p:cNvPicPr>
          <p:nvPr/>
        </p:nvPicPr>
        <p:blipFill>
          <a:blip r:embed="rId4"/>
          <a:stretch>
            <a:fillRect/>
          </a:stretch>
        </p:blipFill>
        <p:spPr>
          <a:xfrm>
            <a:off x="4774557" y="1238431"/>
            <a:ext cx="3826654" cy="4846314"/>
          </a:xfrm>
          <a:prstGeom prst="rect">
            <a:avLst/>
          </a:prstGeom>
        </p:spPr>
      </p:pic>
    </p:spTree>
    <p:extLst>
      <p:ext uri="{BB962C8B-B14F-4D97-AF65-F5344CB8AC3E}">
        <p14:creationId xmlns:p14="http://schemas.microsoft.com/office/powerpoint/2010/main" val="191531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545" y="148232"/>
            <a:ext cx="7943071" cy="929720"/>
          </a:xfrm>
        </p:spPr>
        <p:txBody>
          <a:bodyPr/>
          <a:lstStyle/>
          <a:p>
            <a:r>
              <a:rPr lang="en-US" sz="2800" dirty="0"/>
              <a:t>New SC-55G2 Shielded Container and Container Assembly</a:t>
            </a:r>
            <a:endParaRPr lang="en-US" sz="1200" dirty="0"/>
          </a:p>
        </p:txBody>
      </p:sp>
      <p:sp>
        <p:nvSpPr>
          <p:cNvPr id="4" name="Slide Number Placeholder 3"/>
          <p:cNvSpPr>
            <a:spLocks noGrp="1"/>
          </p:cNvSpPr>
          <p:nvPr>
            <p:ph type="sldNum" sz="quarter" idx="12"/>
          </p:nvPr>
        </p:nvSpPr>
        <p:spPr/>
        <p:txBody>
          <a:bodyPr/>
          <a:lstStyle/>
          <a:p>
            <a:fld id="{A2D8EBE8-58D1-406C-8AB0-18BD238FD397}" type="slidenum">
              <a:rPr lang="en-US" smtClean="0"/>
              <a:t>22</a:t>
            </a:fld>
            <a:endParaRPr lang="en-US" dirty="0"/>
          </a:p>
        </p:txBody>
      </p:sp>
      <p:sp>
        <p:nvSpPr>
          <p:cNvPr id="5"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pic>
        <p:nvPicPr>
          <p:cNvPr id="7" name="Picture 6"/>
          <p:cNvPicPr>
            <a:picLocks noChangeAspect="1"/>
          </p:cNvPicPr>
          <p:nvPr/>
        </p:nvPicPr>
        <p:blipFill>
          <a:blip r:embed="rId3"/>
          <a:stretch>
            <a:fillRect/>
          </a:stretch>
        </p:blipFill>
        <p:spPr>
          <a:xfrm>
            <a:off x="639088" y="1238429"/>
            <a:ext cx="3780076" cy="4786571"/>
          </a:xfrm>
          <a:prstGeom prst="rect">
            <a:avLst/>
          </a:prstGeom>
        </p:spPr>
      </p:pic>
      <p:pic>
        <p:nvPicPr>
          <p:cNvPr id="8" name="Picture 7"/>
          <p:cNvPicPr>
            <a:picLocks noChangeAspect="1"/>
          </p:cNvPicPr>
          <p:nvPr/>
        </p:nvPicPr>
        <p:blipFill>
          <a:blip r:embed="rId4"/>
          <a:stretch>
            <a:fillRect/>
          </a:stretch>
        </p:blipFill>
        <p:spPr>
          <a:xfrm>
            <a:off x="4700080" y="1238428"/>
            <a:ext cx="3774916" cy="4786571"/>
          </a:xfrm>
          <a:prstGeom prst="rect">
            <a:avLst/>
          </a:prstGeom>
        </p:spPr>
      </p:pic>
    </p:spTree>
    <p:extLst>
      <p:ext uri="{BB962C8B-B14F-4D97-AF65-F5344CB8AC3E}">
        <p14:creationId xmlns:p14="http://schemas.microsoft.com/office/powerpoint/2010/main" val="127572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6A4FE-8571-7C3E-7889-43336EE4F1AF}"/>
              </a:ext>
            </a:extLst>
          </p:cNvPr>
          <p:cNvSpPr>
            <a:spLocks noGrp="1"/>
          </p:cNvSpPr>
          <p:nvPr>
            <p:ph type="title"/>
          </p:nvPr>
        </p:nvSpPr>
        <p:spPr>
          <a:xfrm>
            <a:off x="457200" y="61804"/>
            <a:ext cx="8229600" cy="1143000"/>
          </a:xfrm>
        </p:spPr>
        <p:txBody>
          <a:bodyPr/>
          <a:lstStyle/>
          <a:p>
            <a:r>
              <a:rPr lang="en-US" dirty="0"/>
              <a:t>Summary of Changes</a:t>
            </a:r>
          </a:p>
        </p:txBody>
      </p:sp>
      <p:sp>
        <p:nvSpPr>
          <p:cNvPr id="3" name="Content Placeholder 2">
            <a:extLst>
              <a:ext uri="{FF2B5EF4-FFF2-40B4-BE49-F238E27FC236}">
                <a16:creationId xmlns:a16="http://schemas.microsoft.com/office/drawing/2014/main" id="{01D174E5-1ADD-000D-1336-C4462BDD7FBB}"/>
              </a:ext>
            </a:extLst>
          </p:cNvPr>
          <p:cNvSpPr>
            <a:spLocks noGrp="1"/>
          </p:cNvSpPr>
          <p:nvPr>
            <p:ph idx="1"/>
          </p:nvPr>
        </p:nvSpPr>
        <p:spPr>
          <a:xfrm>
            <a:off x="271221" y="993094"/>
            <a:ext cx="8750085" cy="5058993"/>
          </a:xfrm>
        </p:spPr>
        <p:txBody>
          <a:bodyPr/>
          <a:lstStyle/>
          <a:p>
            <a:pPr marL="0" indent="0">
              <a:spcBef>
                <a:spcPts val="0"/>
              </a:spcBef>
              <a:spcAft>
                <a:spcPts val="600"/>
              </a:spcAft>
              <a:buNone/>
            </a:pPr>
            <a:r>
              <a:rPr lang="en-US" sz="1700" dirty="0">
                <a:latin typeface="Arial" panose="020B0604020202020204" pitchFamily="34" charset="0"/>
                <a:cs typeface="Times New Roman" panose="02020603050405020304" pitchFamily="18" charset="0"/>
              </a:rPr>
              <a:t>The Department of Energy (</a:t>
            </a:r>
            <a:r>
              <a:rPr lang="en-US" sz="1700" b="1" dirty="0">
                <a:latin typeface="Arial" panose="020B0604020202020204" pitchFamily="34" charset="0"/>
                <a:cs typeface="Times New Roman" panose="02020603050405020304" pitchFamily="18" charset="0"/>
              </a:rPr>
              <a:t>DOE</a:t>
            </a:r>
            <a:r>
              <a:rPr lang="en-US" sz="1700" dirty="0">
                <a:latin typeface="Arial" panose="020B0604020202020204" pitchFamily="34" charset="0"/>
                <a:cs typeface="Times New Roman" panose="02020603050405020304" pitchFamily="18" charset="0"/>
              </a:rPr>
              <a:t>) will perform an audit at least once every 3 years at each generator</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/storage site shipping TRU mixed waste (active site) to the Waste Isolation Pilot Plant (</a:t>
            </a:r>
            <a:r>
              <a:rPr lang="en-US" sz="1700" b="1" dirty="0">
                <a:effectLst/>
                <a:latin typeface="Arial" panose="020B0604020202020204" pitchFamily="34" charset="0"/>
                <a:ea typeface="Times New Roman" panose="02020603050405020304" pitchFamily="18" charset="0"/>
                <a:cs typeface="Times New Roman" panose="02020603050405020304" pitchFamily="18" charset="0"/>
              </a:rPr>
              <a:t>WIPP</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facility. This schedule is appropriate for the following reasons:</a:t>
            </a:r>
            <a:endParaRPr lang="en-US" sz="1700" dirty="0">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600"/>
              </a:spcAft>
              <a:buFont typeface="Arial" panose="020B0604020202020204" pitchFamily="34" charset="0"/>
              <a:buChar char="•"/>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The DOE reviews and approves data quality-affecting changes to generator/storage site plans and procedures prior to them being implemented. </a:t>
            </a:r>
            <a:endParaRPr lang="en-US" sz="1700" dirty="0">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600"/>
              </a:spcAft>
              <a:buFont typeface="Arial" panose="020B0604020202020204" pitchFamily="34" charset="0"/>
              <a:buChar char="•"/>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The Central Characterization Program (</a:t>
            </a:r>
            <a:r>
              <a:rPr lang="en-US" sz="1700" b="1" dirty="0">
                <a:effectLst/>
                <a:latin typeface="Arial" panose="020B0604020202020204" pitchFamily="34" charset="0"/>
                <a:ea typeface="Times New Roman" panose="02020603050405020304" pitchFamily="18" charset="0"/>
                <a:cs typeface="Times New Roman" panose="02020603050405020304" pitchFamily="18" charset="0"/>
              </a:rPr>
              <a:t>CCP</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 procedures are common to each of their certified sites, as well as similar Advanced Mixed Waste Treatment Project procedures.  </a:t>
            </a:r>
            <a:endParaRPr lang="en-US" sz="1700" dirty="0">
              <a:effectLst/>
              <a:latin typeface="Times New Roman" panose="02020603050405020304" pitchFamily="18" charset="0"/>
              <a:ea typeface="Times New Roman" panose="02020603050405020304" pitchFamily="18" charset="0"/>
            </a:endParaRPr>
          </a:p>
          <a:p>
            <a:pPr lvl="0">
              <a:lnSpc>
                <a:spcPct val="107000"/>
              </a:lnSpc>
              <a:spcBef>
                <a:spcPts val="0"/>
              </a:spcBef>
              <a:spcAft>
                <a:spcPts val="600"/>
              </a:spcAft>
              <a:buFont typeface="Arial" panose="020B0604020202020204" pitchFamily="34" charset="0"/>
              <a:buChar char="•"/>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Few data quality-affecting changes have been made to the </a:t>
            </a:r>
            <a:r>
              <a:rPr lang="en-US" sz="1700" dirty="0">
                <a:latin typeface="Arial" panose="020B0604020202020204" pitchFamily="34" charset="0"/>
                <a:ea typeface="Times New Roman" panose="02020603050405020304" pitchFamily="18" charset="0"/>
                <a:cs typeface="Times New Roman" panose="02020603050405020304" pitchFamily="18" charset="0"/>
              </a:rPr>
              <a:t>Waste Analysis Plan (</a:t>
            </a:r>
            <a:r>
              <a:rPr lang="en-US" sz="1700" b="1" dirty="0">
                <a:latin typeface="Arial" panose="020B0604020202020204" pitchFamily="34" charset="0"/>
                <a:ea typeface="Times New Roman" panose="02020603050405020304" pitchFamily="18" charset="0"/>
                <a:cs typeface="Times New Roman" panose="02020603050405020304" pitchFamily="18" charset="0"/>
              </a:rPr>
              <a:t>WAP</a:t>
            </a:r>
            <a:r>
              <a:rPr lang="en-US" sz="1700" dirty="0">
                <a:latin typeface="Arial" panose="020B0604020202020204" pitchFamily="34" charset="0"/>
                <a:ea typeface="Times New Roman" panose="02020603050405020304" pitchFamily="18" charset="0"/>
                <a:cs typeface="Times New Roman" panose="02020603050405020304" pitchFamily="18" charset="0"/>
              </a:rPr>
              <a:t>) </a:t>
            </a:r>
            <a:r>
              <a:rPr lang="en-US" sz="1700" dirty="0">
                <a:effectLst/>
                <a:latin typeface="Arial" panose="020B0604020202020204" pitchFamily="34" charset="0"/>
                <a:ea typeface="Times New Roman" panose="02020603050405020304" pitchFamily="18" charset="0"/>
                <a:cs typeface="Times New Roman" panose="02020603050405020304" pitchFamily="18" charset="0"/>
              </a:rPr>
              <a:t>since 2013.</a:t>
            </a:r>
            <a:endParaRPr lang="en-US" sz="1700" dirty="0">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600"/>
              </a:spcAft>
              <a:buFont typeface="Arial" panose="020B0604020202020204" pitchFamily="34" charset="0"/>
              <a:buChar char="•"/>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The NMED will provide input and approve the annual audit schedule. The NMED observes generator/storage site audits and is familiar with their programs. </a:t>
            </a:r>
            <a:endParaRPr lang="en-US" sz="1700" dirty="0">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600"/>
              </a:spcAft>
              <a:buFont typeface="Arial" panose="020B0604020202020204" pitchFamily="34" charset="0"/>
              <a:buChar char="•"/>
            </a:pPr>
            <a:r>
              <a:rPr lang="en-US" sz="1700" dirty="0">
                <a:effectLst/>
                <a:latin typeface="Arial" panose="020B0604020202020204" pitchFamily="34" charset="0"/>
                <a:ea typeface="Times New Roman" panose="02020603050405020304" pitchFamily="18" charset="0"/>
                <a:cs typeface="Times New Roman" panose="02020603050405020304" pitchFamily="18" charset="0"/>
              </a:rPr>
              <a:t>The DOE will perform surveillances as indicated in the Permit, on an as-needed basis.</a:t>
            </a:r>
          </a:p>
          <a:p>
            <a:pPr marL="0" marR="0" lvl="0" indent="0">
              <a:lnSpc>
                <a:spcPct val="107000"/>
              </a:lnSpc>
              <a:spcBef>
                <a:spcPts val="0"/>
              </a:spcBef>
              <a:spcAft>
                <a:spcPts val="600"/>
              </a:spcAft>
              <a:buNone/>
            </a:pPr>
            <a:r>
              <a:rPr lang="en-US" sz="1700" dirty="0">
                <a:latin typeface="Arial" panose="020B0604020202020204" pitchFamily="34" charset="0"/>
                <a:ea typeface="Times New Roman" panose="02020603050405020304" pitchFamily="18" charset="0"/>
                <a:cs typeface="Times New Roman" panose="02020603050405020304" pitchFamily="18" charset="0"/>
              </a:rPr>
              <a:t>Please note that the requirement for performing initial audits prior to shipment of waste to the WIPP facility is not being changed. </a:t>
            </a:r>
            <a:endParaRPr lang="en-US" sz="1700" dirty="0">
              <a:effectLst/>
              <a:latin typeface="Times New Roman" panose="02020603050405020304" pitchFamily="18" charset="0"/>
              <a:ea typeface="Times New Roman" panose="02020603050405020304" pitchFamily="18" charset="0"/>
            </a:endParaRPr>
          </a:p>
          <a:p>
            <a:pPr>
              <a:spcAft>
                <a:spcPts val="600"/>
              </a:spcAft>
              <a:buFont typeface="Arial" panose="020B0604020202020204" pitchFamily="34" charset="0"/>
              <a:buChar char="•"/>
            </a:pPr>
            <a:endParaRPr lang="en-US" sz="1700" dirty="0"/>
          </a:p>
        </p:txBody>
      </p:sp>
      <p:sp>
        <p:nvSpPr>
          <p:cNvPr id="4" name="Slide Number Placeholder 3">
            <a:extLst>
              <a:ext uri="{FF2B5EF4-FFF2-40B4-BE49-F238E27FC236}">
                <a16:creationId xmlns:a16="http://schemas.microsoft.com/office/drawing/2014/main" id="{F042E7BE-6824-7996-0CB6-21B898D0C287}"/>
              </a:ext>
            </a:extLst>
          </p:cNvPr>
          <p:cNvSpPr>
            <a:spLocks noGrp="1"/>
          </p:cNvSpPr>
          <p:nvPr>
            <p:ph type="sldNum" sz="quarter" idx="12"/>
          </p:nvPr>
        </p:nvSpPr>
        <p:spPr/>
        <p:txBody>
          <a:bodyPr/>
          <a:lstStyle/>
          <a:p>
            <a:fld id="{A2D8EBE8-58D1-406C-8AB0-18BD238FD397}" type="slidenum">
              <a:rPr lang="en-US" smtClean="0"/>
              <a:t>3</a:t>
            </a:fld>
            <a:endParaRPr lang="en-US" dirty="0"/>
          </a:p>
        </p:txBody>
      </p:sp>
      <p:sp>
        <p:nvSpPr>
          <p:cNvPr id="6" name="Footer Placeholder 3">
            <a:extLst>
              <a:ext uri="{FF2B5EF4-FFF2-40B4-BE49-F238E27FC236}">
                <a16:creationId xmlns:a16="http://schemas.microsoft.com/office/drawing/2014/main" id="{E8A4250A-BE7B-8261-0DE6-47D52A565FE3}"/>
              </a:ext>
            </a:extLst>
          </p:cNvPr>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101115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Classification</a:t>
            </a:r>
            <a:endParaRPr lang="en-US" dirty="0"/>
          </a:p>
        </p:txBody>
      </p:sp>
      <p:sp>
        <p:nvSpPr>
          <p:cNvPr id="3" name="Content Placeholder 2"/>
          <p:cNvSpPr>
            <a:spLocks noGrp="1"/>
          </p:cNvSpPr>
          <p:nvPr>
            <p:ph idx="1"/>
          </p:nvPr>
        </p:nvSpPr>
        <p:spPr>
          <a:xfrm>
            <a:off x="690418" y="1575234"/>
            <a:ext cx="7613073" cy="4502871"/>
          </a:xfrm>
        </p:spPr>
        <p:txBody>
          <a:bodyPr/>
          <a:lstStyle/>
          <a:p>
            <a:pPr>
              <a:spcBef>
                <a:spcPts val="600"/>
              </a:spcBef>
            </a:pPr>
            <a:r>
              <a:rPr lang="en-US" sz="2400" dirty="0"/>
              <a:t>This PMR revises the Permit to allow a graded approach for scheduling site recertification audits.</a:t>
            </a:r>
          </a:p>
          <a:p>
            <a:pPr>
              <a:spcBef>
                <a:spcPts val="1200"/>
              </a:spcBef>
            </a:pPr>
            <a:r>
              <a:rPr lang="en-US" sz="2400" dirty="0"/>
              <a:t>Pursuant to 20.4.1.900 New Mexico Administrative Code (</a:t>
            </a:r>
            <a:r>
              <a:rPr lang="en-US" sz="2400" b="1" dirty="0"/>
              <a:t>NMAC</a:t>
            </a:r>
            <a:r>
              <a:rPr lang="en-US" sz="2400" dirty="0"/>
              <a:t>) (incorporating 40 CFR §270.42 Appendix I), the graded approach for scheduling site certification audits is identified as a Class 2 PMR.</a:t>
            </a:r>
          </a:p>
          <a:p>
            <a:pPr lvl="1">
              <a:spcBef>
                <a:spcPts val="1800"/>
              </a:spcBef>
            </a:pPr>
            <a:r>
              <a:rPr lang="en-US" sz="1800" i="1" dirty="0"/>
              <a:t>20.4.1.900 NMAC, incorporating 40 CFR §270.42, Appendix I, B. General Facility Standards, 1. Changes to waste sampling or analysis methods, d. Other changes…2</a:t>
            </a:r>
            <a:endParaRPr lang="en-US" sz="2400" dirty="0"/>
          </a:p>
        </p:txBody>
      </p:sp>
      <p:sp>
        <p:nvSpPr>
          <p:cNvPr id="4" name="Slide Number Placeholder 3"/>
          <p:cNvSpPr>
            <a:spLocks noGrp="1"/>
          </p:cNvSpPr>
          <p:nvPr>
            <p:ph type="sldNum" sz="quarter" idx="12"/>
          </p:nvPr>
        </p:nvSpPr>
        <p:spPr/>
        <p:txBody>
          <a:bodyPr/>
          <a:lstStyle/>
          <a:p>
            <a:fld id="{A2D8EBE8-58D1-406C-8AB0-18BD238FD397}" type="slidenum">
              <a:rPr lang="en-US" smtClean="0"/>
              <a:t>4</a:t>
            </a:fld>
            <a:endParaRPr lang="en-US" dirty="0"/>
          </a:p>
        </p:txBody>
      </p:sp>
      <p:sp>
        <p:nvSpPr>
          <p:cNvPr id="6"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402370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393"/>
            <a:ext cx="8229600" cy="1143000"/>
          </a:xfrm>
        </p:spPr>
        <p:txBody>
          <a:bodyPr/>
          <a:lstStyle/>
          <a:p>
            <a:r>
              <a:rPr lang="en-US" dirty="0"/>
              <a:t>Reasons the Modification is Needed</a:t>
            </a:r>
          </a:p>
        </p:txBody>
      </p:sp>
      <p:sp>
        <p:nvSpPr>
          <p:cNvPr id="3" name="Content Placeholder 2"/>
          <p:cNvSpPr>
            <a:spLocks noGrp="1"/>
          </p:cNvSpPr>
          <p:nvPr>
            <p:ph idx="1"/>
          </p:nvPr>
        </p:nvSpPr>
        <p:spPr>
          <a:xfrm>
            <a:off x="332206" y="1807200"/>
            <a:ext cx="8449222" cy="4651200"/>
          </a:xfrm>
        </p:spPr>
        <p:txBody>
          <a:bodyPr/>
          <a:lstStyle/>
          <a:p>
            <a:pPr>
              <a:spcBef>
                <a:spcPts val="0"/>
              </a:spcBef>
              <a:spcAft>
                <a:spcPts val="600"/>
              </a:spcAft>
            </a:pPr>
            <a:r>
              <a:rPr lang="en-US" sz="1800" dirty="0"/>
              <a:t>This PMR is needed to add graded approach-based criteria (consistent with DOE Orders) for scheduling generator/storage site recertification audits. Graded approach is defined as:</a:t>
            </a:r>
          </a:p>
          <a:p>
            <a:pPr lvl="1">
              <a:spcBef>
                <a:spcPts val="0"/>
              </a:spcBef>
              <a:spcAft>
                <a:spcPts val="600"/>
              </a:spcAft>
            </a:pPr>
            <a:r>
              <a:rPr lang="en-US" sz="1600" dirty="0"/>
              <a:t>“The process by which the level of analysis, documentation, verification, and other controls necessary to comply with [Quality Assurance] QA program requirements are developed commensurate with specified factors.” </a:t>
            </a:r>
            <a:r>
              <a:rPr lang="en-US" sz="1600" i="1" dirty="0"/>
              <a:t>U.S. DOE, Carlsbad Field Office, Quality Assurance Program Document, DOE/CBFO-94-1012</a:t>
            </a:r>
          </a:p>
          <a:p>
            <a:pPr lvl="1">
              <a:spcBef>
                <a:spcPts val="0"/>
              </a:spcBef>
              <a:spcAft>
                <a:spcPts val="600"/>
              </a:spcAft>
            </a:pPr>
            <a:r>
              <a:rPr lang="en-US" sz="1600" dirty="0"/>
              <a:t>The specified factors are the criteria being added to Permit Attachment C6, Section C6-1, </a:t>
            </a:r>
            <a:r>
              <a:rPr lang="en-US" sz="1600" i="1" dirty="0"/>
              <a:t>Introduction.</a:t>
            </a:r>
          </a:p>
          <a:p>
            <a:pPr>
              <a:spcBef>
                <a:spcPts val="0"/>
              </a:spcBef>
              <a:spcAft>
                <a:spcPts val="600"/>
              </a:spcAft>
            </a:pPr>
            <a:r>
              <a:rPr lang="en-US" sz="1800" dirty="0"/>
              <a:t>This PMR is needed for the following reasons:</a:t>
            </a:r>
          </a:p>
          <a:p>
            <a:pPr lvl="1">
              <a:spcBef>
                <a:spcPts val="0"/>
              </a:spcBef>
              <a:spcAft>
                <a:spcPts val="600"/>
              </a:spcAft>
            </a:pPr>
            <a:r>
              <a:rPr lang="en-US" sz="1600" dirty="0"/>
              <a:t>to reduce redundant procedure reviews,</a:t>
            </a:r>
          </a:p>
          <a:p>
            <a:pPr lvl="1">
              <a:spcBef>
                <a:spcPts val="0"/>
              </a:spcBef>
              <a:spcAft>
                <a:spcPts val="600"/>
              </a:spcAft>
            </a:pPr>
            <a:r>
              <a:rPr lang="en-US" sz="1600" dirty="0"/>
              <a:t>to ensure resources are efficiently applied, and </a:t>
            </a:r>
          </a:p>
          <a:p>
            <a:pPr lvl="1">
              <a:spcBef>
                <a:spcPts val="0"/>
              </a:spcBef>
              <a:spcAft>
                <a:spcPts val="600"/>
              </a:spcAft>
            </a:pPr>
            <a:r>
              <a:rPr lang="en-US" sz="1600" dirty="0"/>
              <a:t>to place audit focus on areas of greatest importance and provide incentive for generator/storage sites to perform continuously at a high level.</a:t>
            </a:r>
          </a:p>
          <a:p>
            <a:endParaRPr lang="en-US" sz="2000" dirty="0"/>
          </a:p>
        </p:txBody>
      </p:sp>
      <p:sp>
        <p:nvSpPr>
          <p:cNvPr id="4" name="Slide Number Placeholder 3"/>
          <p:cNvSpPr>
            <a:spLocks noGrp="1"/>
          </p:cNvSpPr>
          <p:nvPr>
            <p:ph type="sldNum" sz="quarter" idx="12"/>
          </p:nvPr>
        </p:nvSpPr>
        <p:spPr/>
        <p:txBody>
          <a:bodyPr/>
          <a:lstStyle/>
          <a:p>
            <a:fld id="{A2D8EBE8-58D1-406C-8AB0-18BD238FD397}" type="slidenum">
              <a:rPr lang="en-US" smtClean="0"/>
              <a:t>5</a:t>
            </a:fld>
            <a:endParaRPr lang="en-US" dirty="0"/>
          </a:p>
        </p:txBody>
      </p:sp>
      <p:sp>
        <p:nvSpPr>
          <p:cNvPr id="6"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320066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8892"/>
            <a:ext cx="8229600" cy="1143000"/>
          </a:xfrm>
        </p:spPr>
        <p:txBody>
          <a:bodyPr/>
          <a:lstStyle/>
          <a:p>
            <a:r>
              <a:rPr lang="en-US" dirty="0">
                <a:solidFill>
                  <a:schemeClr val="tx1"/>
                </a:solidFill>
              </a:rPr>
              <a:t>Applicable Information </a:t>
            </a:r>
            <a:br>
              <a:rPr lang="en-US" dirty="0">
                <a:solidFill>
                  <a:schemeClr val="tx1"/>
                </a:solidFill>
              </a:rPr>
            </a:br>
            <a:r>
              <a:rPr lang="en-US" dirty="0">
                <a:solidFill>
                  <a:schemeClr val="tx1"/>
                </a:solidFill>
              </a:rPr>
              <a:t>Included in the </a:t>
            </a:r>
            <a:br>
              <a:rPr lang="en-US" dirty="0">
                <a:solidFill>
                  <a:schemeClr val="tx1"/>
                </a:solidFill>
              </a:rPr>
            </a:br>
            <a:r>
              <a:rPr lang="en-US" dirty="0">
                <a:solidFill>
                  <a:schemeClr val="tx1"/>
                </a:solidFill>
              </a:rPr>
              <a:t>Permit Modification Request</a:t>
            </a:r>
            <a:endParaRPr lang="en-US" dirty="0"/>
          </a:p>
        </p:txBody>
      </p:sp>
      <p:sp>
        <p:nvSpPr>
          <p:cNvPr id="3" name="Content Placeholder 2"/>
          <p:cNvSpPr>
            <a:spLocks noGrp="1"/>
          </p:cNvSpPr>
          <p:nvPr>
            <p:ph idx="1"/>
          </p:nvPr>
        </p:nvSpPr>
        <p:spPr>
          <a:xfrm>
            <a:off x="457200" y="2890982"/>
            <a:ext cx="8229600" cy="3235181"/>
          </a:xfrm>
        </p:spPr>
        <p:txBody>
          <a:bodyPr/>
          <a:lstStyle/>
          <a:p>
            <a:r>
              <a:rPr lang="en-US" sz="2200" dirty="0"/>
              <a:t>This PMR provides the necessary information required by 20.4.1.900 NMAC (incorporating 40 CFR §270.42(b)(1)(iv)) including the applicable information required by 40 CFR §§270.13 through 270.21, 270.62, and 270.63.</a:t>
            </a:r>
          </a:p>
          <a:p>
            <a:endParaRPr lang="en-US" dirty="0"/>
          </a:p>
        </p:txBody>
      </p:sp>
      <p:sp>
        <p:nvSpPr>
          <p:cNvPr id="4" name="Slide Number Placeholder 3"/>
          <p:cNvSpPr>
            <a:spLocks noGrp="1"/>
          </p:cNvSpPr>
          <p:nvPr>
            <p:ph type="sldNum" sz="quarter" idx="12"/>
          </p:nvPr>
        </p:nvSpPr>
        <p:spPr/>
        <p:txBody>
          <a:bodyPr/>
          <a:lstStyle/>
          <a:p>
            <a:fld id="{A2D8EBE8-58D1-406C-8AB0-18BD238FD397}" type="slidenum">
              <a:rPr lang="en-US" smtClean="0"/>
              <a:t>6</a:t>
            </a:fld>
            <a:endParaRPr lang="en-US" dirty="0"/>
          </a:p>
        </p:txBody>
      </p:sp>
      <p:sp>
        <p:nvSpPr>
          <p:cNvPr id="7"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11383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Summary</a:t>
            </a:r>
            <a:endParaRPr lang="en-US" dirty="0"/>
          </a:p>
        </p:txBody>
      </p:sp>
      <p:sp>
        <p:nvSpPr>
          <p:cNvPr id="3" name="Content Placeholder 2"/>
          <p:cNvSpPr>
            <a:spLocks noGrp="1"/>
          </p:cNvSpPr>
          <p:nvPr>
            <p:ph idx="1"/>
          </p:nvPr>
        </p:nvSpPr>
        <p:spPr>
          <a:xfrm>
            <a:off x="457200" y="1670400"/>
            <a:ext cx="8229600" cy="4273201"/>
          </a:xfrm>
        </p:spPr>
        <p:txBody>
          <a:bodyPr/>
          <a:lstStyle/>
          <a:p>
            <a:pPr>
              <a:spcBef>
                <a:spcPts val="0"/>
              </a:spcBef>
              <a:spcAft>
                <a:spcPts val="600"/>
              </a:spcAft>
            </a:pPr>
            <a:r>
              <a:rPr lang="en-US" sz="2200" dirty="0"/>
              <a:t>Utilizing the graded approach will reduce redundancy, and allow the DOE to focus audit team resources where needed, resulting in overall resource/cost savings. Additionally, by placing audit focus on areas of greatest importance, it will serve as an incentive for maintaining good performance. </a:t>
            </a:r>
          </a:p>
          <a:p>
            <a:pPr>
              <a:spcBef>
                <a:spcPts val="0"/>
              </a:spcBef>
              <a:spcAft>
                <a:spcPts val="600"/>
              </a:spcAft>
            </a:pPr>
            <a:r>
              <a:rPr lang="en-US" sz="2200" dirty="0"/>
              <a:t>These changes do not reduce the ability of the Permittees to determine that the waste generator/storage sites have effectively implemented and comply with applicable requirements of the WAP, and thereby provide continued protection to human health and the environment.</a:t>
            </a:r>
          </a:p>
        </p:txBody>
      </p:sp>
      <p:sp>
        <p:nvSpPr>
          <p:cNvPr id="4" name="Slide Number Placeholder 3"/>
          <p:cNvSpPr>
            <a:spLocks noGrp="1"/>
          </p:cNvSpPr>
          <p:nvPr>
            <p:ph type="sldNum" sz="quarter" idx="12"/>
          </p:nvPr>
        </p:nvSpPr>
        <p:spPr/>
        <p:txBody>
          <a:bodyPr/>
          <a:lstStyle/>
          <a:p>
            <a:fld id="{A2D8EBE8-58D1-406C-8AB0-18BD238FD397}" type="slidenum">
              <a:rPr lang="en-US" smtClean="0"/>
              <a:t>7</a:t>
            </a:fld>
            <a:endParaRPr lang="en-US" dirty="0"/>
          </a:p>
        </p:txBody>
      </p:sp>
      <p:sp>
        <p:nvSpPr>
          <p:cNvPr id="7"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419670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95" y="1586237"/>
            <a:ext cx="7772400" cy="1470025"/>
          </a:xfrm>
        </p:spPr>
        <p:txBody>
          <a:bodyPr/>
          <a:lstStyle/>
          <a:p>
            <a:r>
              <a:rPr lang="en-US" dirty="0"/>
              <a:t>Class 2 Permit Modification Request</a:t>
            </a:r>
          </a:p>
        </p:txBody>
      </p:sp>
      <p:sp>
        <p:nvSpPr>
          <p:cNvPr id="3" name="Subtitle 2"/>
          <p:cNvSpPr>
            <a:spLocks noGrp="1"/>
          </p:cNvSpPr>
          <p:nvPr>
            <p:ph type="subTitle" idx="1"/>
          </p:nvPr>
        </p:nvSpPr>
        <p:spPr>
          <a:xfrm>
            <a:off x="1011951" y="3265051"/>
            <a:ext cx="7164888" cy="1061621"/>
          </a:xfrm>
        </p:spPr>
        <p:txBody>
          <a:bodyPr/>
          <a:lstStyle/>
          <a:p>
            <a:r>
              <a:rPr lang="en-US" dirty="0"/>
              <a:t>Addition of Four New Shielded Containers</a:t>
            </a:r>
          </a:p>
        </p:txBody>
      </p:sp>
      <p:sp>
        <p:nvSpPr>
          <p:cNvPr id="5" name="Slide Number Placeholder 4"/>
          <p:cNvSpPr>
            <a:spLocks noGrp="1"/>
          </p:cNvSpPr>
          <p:nvPr>
            <p:ph type="sldNum" sz="quarter" idx="12"/>
          </p:nvPr>
        </p:nvSpPr>
        <p:spPr/>
        <p:txBody>
          <a:bodyPr/>
          <a:lstStyle/>
          <a:p>
            <a:fld id="{A2D8EBE8-58D1-406C-8AB0-18BD238FD397}" type="slidenum">
              <a:rPr lang="en-US" smtClean="0"/>
              <a:t>8</a:t>
            </a:fld>
            <a:endParaRPr lang="en-US" dirty="0"/>
          </a:p>
        </p:txBody>
      </p:sp>
      <p:sp>
        <p:nvSpPr>
          <p:cNvPr id="4"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
        <p:nvSpPr>
          <p:cNvPr id="6" name="Rectangle 5"/>
          <p:cNvSpPr/>
          <p:nvPr/>
        </p:nvSpPr>
        <p:spPr>
          <a:xfrm>
            <a:off x="708195" y="4739982"/>
            <a:ext cx="7567587" cy="830997"/>
          </a:xfrm>
          <a:prstGeom prst="rect">
            <a:avLst/>
          </a:prstGeom>
        </p:spPr>
        <p:txBody>
          <a:bodyPr wrap="square">
            <a:spAutoFit/>
          </a:bodyPr>
          <a:lstStyle/>
          <a:p>
            <a:pPr algn="ctr"/>
            <a:r>
              <a:rPr lang="en-US" sz="2400" i="1" dirty="0"/>
              <a:t>https://wipp.energy.gov/2024-information-repository-documents.asp</a:t>
            </a:r>
          </a:p>
        </p:txBody>
      </p:sp>
    </p:spTree>
    <p:extLst>
      <p:ext uri="{BB962C8B-B14F-4D97-AF65-F5344CB8AC3E}">
        <p14:creationId xmlns:p14="http://schemas.microsoft.com/office/powerpoint/2010/main" val="285318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742" y="1749130"/>
            <a:ext cx="8058150" cy="3795994"/>
          </a:xfrm>
        </p:spPr>
        <p:txBody>
          <a:bodyPr anchor="t" anchorCtr="0"/>
          <a:lstStyle/>
          <a:p>
            <a:pPr>
              <a:spcAft>
                <a:spcPts val="600"/>
              </a:spcAft>
            </a:pPr>
            <a:r>
              <a:rPr lang="en-US" sz="2400" dirty="0"/>
              <a:t>This Permit Modification Request (</a:t>
            </a:r>
            <a:r>
              <a:rPr lang="en-US" sz="2400" b="1" dirty="0"/>
              <a:t>PMR</a:t>
            </a:r>
            <a:r>
              <a:rPr lang="en-US" sz="2400" dirty="0"/>
              <a:t>) adds new text to the Permit, changes existing text in the Permit, and changes existing Permit figures and tables, as appropriate to reflect the addition of four new shielded containers. </a:t>
            </a:r>
          </a:p>
          <a:p>
            <a:pPr lvl="1">
              <a:spcBef>
                <a:spcPts val="600"/>
              </a:spcBef>
              <a:spcAft>
                <a:spcPts val="600"/>
              </a:spcAft>
            </a:pPr>
            <a:r>
              <a:rPr lang="en-US" sz="2000" dirty="0"/>
              <a:t>This PMR adds four new shielded containers to the Waste Isolation Pilot Plan (</a:t>
            </a:r>
            <a:r>
              <a:rPr lang="en-US" sz="2000" b="1" dirty="0"/>
              <a:t>WIPP</a:t>
            </a:r>
            <a:r>
              <a:rPr lang="en-US" sz="2000" dirty="0"/>
              <a:t>) facility Permit (</a:t>
            </a:r>
            <a:r>
              <a:rPr lang="en-US" sz="2000" i="1" dirty="0"/>
              <a:t>SC-30G2, SC-30G3, SC-55G1, and SC-55G2</a:t>
            </a:r>
            <a:r>
              <a:rPr lang="en-US" sz="2000" dirty="0"/>
              <a:t>) as transuranic (</a:t>
            </a:r>
            <a:r>
              <a:rPr lang="en-US" sz="2000" b="1" dirty="0"/>
              <a:t>TRU</a:t>
            </a:r>
            <a:r>
              <a:rPr lang="en-US" sz="2000" dirty="0"/>
              <a:t>) mixed waste storage and disposal containers. </a:t>
            </a:r>
          </a:p>
        </p:txBody>
      </p:sp>
      <p:sp>
        <p:nvSpPr>
          <p:cNvPr id="4" name="Slide Number Placeholder 3"/>
          <p:cNvSpPr>
            <a:spLocks noGrp="1"/>
          </p:cNvSpPr>
          <p:nvPr>
            <p:ph type="sldNum" sz="quarter" idx="12"/>
          </p:nvPr>
        </p:nvSpPr>
        <p:spPr/>
        <p:txBody>
          <a:bodyPr/>
          <a:lstStyle/>
          <a:p>
            <a:fld id="{A2D8EBE8-58D1-406C-8AB0-18BD238FD397}" type="slidenum">
              <a:rPr lang="en-US" smtClean="0"/>
              <a:t>9</a:t>
            </a:fld>
            <a:endParaRPr lang="en-US" dirty="0"/>
          </a:p>
        </p:txBody>
      </p:sp>
      <p:sp>
        <p:nvSpPr>
          <p:cNvPr id="6" name="Title 1"/>
          <p:cNvSpPr>
            <a:spLocks noGrp="1"/>
          </p:cNvSpPr>
          <p:nvPr>
            <p:ph type="title"/>
          </p:nvPr>
        </p:nvSpPr>
        <p:spPr>
          <a:xfrm>
            <a:off x="405765" y="237692"/>
            <a:ext cx="8229600" cy="1143000"/>
          </a:xfrm>
        </p:spPr>
        <p:txBody>
          <a:bodyPr/>
          <a:lstStyle/>
          <a:p>
            <a:r>
              <a:rPr lang="en-US" sz="4200" dirty="0">
                <a:solidFill>
                  <a:schemeClr val="tx1"/>
                </a:solidFill>
              </a:rPr>
              <a:t>Summary of Changes</a:t>
            </a:r>
          </a:p>
        </p:txBody>
      </p:sp>
      <p:sp>
        <p:nvSpPr>
          <p:cNvPr id="9" name="Footer Placeholder 3"/>
          <p:cNvSpPr>
            <a:spLocks noGrp="1"/>
          </p:cNvSpPr>
          <p:nvPr>
            <p:ph type="ftr" sz="quarter" idx="11"/>
          </p:nvPr>
        </p:nvSpPr>
        <p:spPr>
          <a:xfrm>
            <a:off x="4556817" y="6245225"/>
            <a:ext cx="2895600" cy="476250"/>
          </a:xfrm>
        </p:spPr>
        <p:txBody>
          <a:bodyPr/>
          <a:lstStyle/>
          <a:p>
            <a:r>
              <a:rPr lang="en-US" sz="1100" dirty="0"/>
              <a:t>Pre-submittal Meeting </a:t>
            </a:r>
          </a:p>
          <a:p>
            <a:r>
              <a:rPr lang="en-US" sz="1100" dirty="0"/>
              <a:t>March 20, 2024</a:t>
            </a:r>
          </a:p>
        </p:txBody>
      </p:sp>
    </p:spTree>
    <p:extLst>
      <p:ext uri="{BB962C8B-B14F-4D97-AF65-F5344CB8AC3E}">
        <p14:creationId xmlns:p14="http://schemas.microsoft.com/office/powerpoint/2010/main" val="1409858324"/>
      </p:ext>
    </p:extLst>
  </p:cSld>
  <p:clrMapOvr>
    <a:masterClrMapping/>
  </p:clrMapOvr>
</p:sld>
</file>

<file path=ppt/theme/theme1.xml><?xml version="1.0" encoding="utf-8"?>
<a:theme xmlns:a="http://schemas.openxmlformats.org/drawingml/2006/main" name="Panel Closure Briefing McQuinn August 26 201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Panel Closure Briefing McQuinn August 26 2014</Template>
  <TotalTime>6748</TotalTime>
  <Words>2468</Words>
  <Application>Microsoft Office PowerPoint</Application>
  <PresentationFormat>On-screen Show (4:3)</PresentationFormat>
  <Paragraphs>330</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Panel Closure Briefing McQuinn August 26 2014</vt:lpstr>
      <vt:lpstr>Class 2 Permit Modification Request</vt:lpstr>
      <vt:lpstr>Summary of Changes</vt:lpstr>
      <vt:lpstr>Summary of Changes</vt:lpstr>
      <vt:lpstr>Classification</vt:lpstr>
      <vt:lpstr>Reasons the Modification is Needed</vt:lpstr>
      <vt:lpstr>Applicable Information  Included in the  Permit Modification Request</vt:lpstr>
      <vt:lpstr>Summary</vt:lpstr>
      <vt:lpstr>Class 2 Permit Modification Request</vt:lpstr>
      <vt:lpstr>Summary of Changes</vt:lpstr>
      <vt:lpstr>Draft Revisions for Permit Attachment A1, Table A1-1, TRU Mixed Waste Containersa </vt:lpstr>
      <vt:lpstr>Shielded Container Information</vt:lpstr>
      <vt:lpstr>Shielded Container Information cont.</vt:lpstr>
      <vt:lpstr>Classification</vt:lpstr>
      <vt:lpstr>Reasons the Modification is Needed</vt:lpstr>
      <vt:lpstr>Applicable Information  Included in the  Permit Modification Request</vt:lpstr>
      <vt:lpstr>Summary</vt:lpstr>
      <vt:lpstr>Questions? </vt:lpstr>
      <vt:lpstr>SC-30G1 Shielded Container and Container Assembly (Authorized under the current Permit) [The NMED approved a Class 2 PMR on November 1, 2012] </vt:lpstr>
      <vt:lpstr>New SC-30G2 Shielded Container and Container Assembly</vt:lpstr>
      <vt:lpstr>New SC-30G3 Shielded Container and Container Assembly</vt:lpstr>
      <vt:lpstr>New SC-55G1 Shielded Container and Container Assembly</vt:lpstr>
      <vt:lpstr>New SC-55G2 Shielded Container and Container Assembly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2 PMR</dc:title>
  <dc:creator>A. Urquidez</dc:creator>
  <cp:lastModifiedBy>McAfee, Ashley (CONTR)</cp:lastModifiedBy>
  <cp:revision>284</cp:revision>
  <cp:lastPrinted>2024-03-20T17:32:52Z</cp:lastPrinted>
  <dcterms:created xsi:type="dcterms:W3CDTF">2015-03-17T18:48:26Z</dcterms:created>
  <dcterms:modified xsi:type="dcterms:W3CDTF">2024-03-21T23:47:33Z</dcterms:modified>
</cp:coreProperties>
</file>